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1997" r:id="rId5"/>
    <p:sldId id="2004" r:id="rId6"/>
    <p:sldId id="258" r:id="rId7"/>
    <p:sldId id="261" r:id="rId8"/>
    <p:sldId id="259" r:id="rId9"/>
    <p:sldId id="1998" r:id="rId10"/>
    <p:sldId id="2001" r:id="rId11"/>
    <p:sldId id="2000" r:id="rId12"/>
    <p:sldId id="1994" r:id="rId13"/>
    <p:sldId id="263" r:id="rId14"/>
    <p:sldId id="2002" r:id="rId15"/>
    <p:sldId id="266" r:id="rId16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6182" autoAdjust="0"/>
  </p:normalViewPr>
  <p:slideViewPr>
    <p:cSldViewPr snapToGrid="0">
      <p:cViewPr varScale="1">
        <p:scale>
          <a:sx n="91" d="100"/>
          <a:sy n="91" d="100"/>
        </p:scale>
        <p:origin x="109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C59BC3-58D8-4585-977F-D7F2A7822F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CD5B4-716B-4A2F-BB66-E2F71ED099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10257-8D71-41DC-A42E-3AE8C2E7D04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088EE-6B07-4B40-9F47-3E0959D067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9C2D2-F2B6-4C9B-8392-FD9CCBA1AF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FEB6D-58CE-4F10-AAED-E7D1821E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23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21F1D-5DA5-46D9-AFD3-E24FDD990842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71298-4292-4B46-9E2A-7612B0AB2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revetmed.2022.105568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collected until January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9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collected until January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https://www.phnompenhpost.com/business/farmers-remain-sceptical-even-local-prices-pigs-double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0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2018, the average pig mortality during the finishing phase was 2.9% and 4.5% in the European Union and in the USA, respectively. </a:t>
            </a:r>
          </a:p>
          <a:p>
            <a:r>
              <a:rPr lang="en-US" dirty="0"/>
              <a:t>In the European Union in 2018, pigs spent an average of 111 days in the finishing section, resulting in a daily average pig mortality of 0.03% for the EU.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ASF surveillance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dead wild boars has been in place since Nov 1, 2019. Thirty-six wild boar carcasses in HK SAR were tested negative for ASFV under such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of Jan 31, 2021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Genotype II, IGR (I73R-I329L) II variant, CVR-1, MGF-1 (IGR of MGF505 9R/10R), and serogroup 8</a:t>
            </a:r>
          </a:p>
          <a:p>
            <a:endParaRPr lang="en-HK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Xu, Ge, </a:t>
            </a:r>
            <a:r>
              <a:rPr lang="en-US" dirty="0" err="1"/>
              <a:t>Apurbo</a:t>
            </a:r>
            <a:r>
              <a:rPr lang="en-US" dirty="0"/>
              <a:t> Sarkar, Lu Qian, Zhang </a:t>
            </a:r>
            <a:r>
              <a:rPr lang="en-US" dirty="0" err="1"/>
              <a:t>Shuxia</a:t>
            </a:r>
            <a:r>
              <a:rPr lang="en-US" dirty="0"/>
              <a:t>, Md. </a:t>
            </a:r>
            <a:r>
              <a:rPr lang="en-US" dirty="0" err="1"/>
              <a:t>Ashfikur</a:t>
            </a:r>
            <a:r>
              <a:rPr lang="en-US" dirty="0"/>
              <a:t> Rahman, and Tan </a:t>
            </a:r>
            <a:r>
              <a:rPr lang="en-US" dirty="0" err="1"/>
              <a:t>Yongfeng</a:t>
            </a:r>
            <a:r>
              <a:rPr lang="en-US" dirty="0"/>
              <a:t>. “The Impact of the Epidemic Experience on the Recovery of Production of Pig Farmers after the Outbreak-Evidence from the Impact of African Swine Fever (ASF) in Chinese Pig Farming.” </a:t>
            </a:r>
            <a:r>
              <a:rPr lang="en-US" i="1" dirty="0"/>
              <a:t>Preventive Veterinary Medicine</a:t>
            </a:r>
            <a:r>
              <a:rPr lang="en-US" dirty="0"/>
              <a:t> 199 (February 1, 2022): 105568. </a:t>
            </a:r>
            <a:r>
              <a:rPr lang="en-US" dirty="0">
                <a:hlinkClick r:id="rId3"/>
              </a:rPr>
              <a:t>https://doi.org/10.1016/j.prevetmed.2022.105568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the definition of smallholders: is it really the ai problem?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1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Quadrupple</a:t>
            </a:r>
            <a:r>
              <a:rPr lang="en-US" dirty="0"/>
              <a:t> Protection procedure (Tian et al, 2021): no report of how training</a:t>
            </a:r>
          </a:p>
          <a:p>
            <a:pPr lvl="1"/>
            <a:r>
              <a:rPr lang="en-US" dirty="0" err="1"/>
              <a:t>Testedin</a:t>
            </a:r>
            <a:r>
              <a:rPr lang="en-US" dirty="0"/>
              <a:t> 25 small farms with ASFV</a:t>
            </a:r>
          </a:p>
          <a:p>
            <a:pPr lvl="1"/>
            <a:r>
              <a:rPr lang="en-HK" dirty="0"/>
              <a:t>Construction of “</a:t>
            </a:r>
            <a:r>
              <a:rPr lang="en-HK" dirty="0" err="1"/>
              <a:t>protextive</a:t>
            </a:r>
            <a:r>
              <a:rPr lang="en-HK" dirty="0"/>
              <a:t> walls”: three types. </a:t>
            </a:r>
            <a:r>
              <a:rPr lang="en-HK" dirty="0" err="1"/>
              <a:t>olid</a:t>
            </a:r>
            <a:r>
              <a:rPr lang="en-HK" dirty="0"/>
              <a:t> pen wall, mosquito net, and rat-proof wall. environmental disinfection, regular immunization, and feed quality. takes care of the farms’ construction, environmental disinfection, regular immunization, and feed quality (test the virus </a:t>
            </a:r>
            <a:r>
              <a:rPr lang="en-HK" dirty="0" err="1"/>
              <a:t>iin</a:t>
            </a:r>
            <a:r>
              <a:rPr lang="en-HK" dirty="0"/>
              <a:t> the feed)</a:t>
            </a:r>
          </a:p>
          <a:p>
            <a:pPr lvl="1"/>
            <a:r>
              <a:rPr lang="en-HK" dirty="0"/>
              <a:t>“small-scale pig farms (which produce and sell pigs fewer than 10,000 per year)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1298-4292-4B46-9E2A-7612B0AB24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8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854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5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83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55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/>
              <a:t>Click icon to add picture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D3363-A6AF-407B-BEEA-82D4305F90A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1F9B09-DF8E-4DBA-A771-96689468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1502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4688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76CB-D428-4729-8205-F7474A2B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08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zh-HK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31751-B0A6-4D71-A547-E11108E14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5" name="Picture 4" descr="cid:image002.jpg@01D85998.9005F440">
            <a:extLst>
              <a:ext uri="{FF2B5EF4-FFF2-40B4-BE49-F238E27FC236}">
                <a16:creationId xmlns:a16="http://schemas.microsoft.com/office/drawing/2014/main" id="{054623A9-DCEC-4B25-B5CB-F31FDD0F812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90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E007F-944A-435C-A7C3-BFC01F2BB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5" name="Picture 4" descr="cid:image002.jpg@01D85998.9005F440">
            <a:extLst>
              <a:ext uri="{FF2B5EF4-FFF2-40B4-BE49-F238E27FC236}">
                <a16:creationId xmlns:a16="http://schemas.microsoft.com/office/drawing/2014/main" id="{C5D0E5CF-FA96-48E9-9303-7EBCEF80717E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31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F9092-A7CC-4970-9882-BD9E37670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4838"/>
            <a:ext cx="10515600" cy="3736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0FB7F-293A-4D4D-A08D-1D5E0CACF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6" name="Picture 5" descr="cid:image002.jpg@01D85998.9005F440">
            <a:extLst>
              <a:ext uri="{FF2B5EF4-FFF2-40B4-BE49-F238E27FC236}">
                <a16:creationId xmlns:a16="http://schemas.microsoft.com/office/drawing/2014/main" id="{12175CB8-32BF-44B0-87AD-284A42BBD03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87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069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FEE8E-F360-470D-BB43-6AF44E2E7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5" name="Picture 4" descr="cid:image002.jpg@01D85998.9005F440">
            <a:extLst>
              <a:ext uri="{FF2B5EF4-FFF2-40B4-BE49-F238E27FC236}">
                <a16:creationId xmlns:a16="http://schemas.microsoft.com/office/drawing/2014/main" id="{8CB9BFA3-777B-4054-A2AD-3530FCFF87F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83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FF2B6-1076-4D85-ACF4-7FCE486C8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6" name="Picture 5" descr="cid:image002.jpg@01D85998.9005F440">
            <a:extLst>
              <a:ext uri="{FF2B5EF4-FFF2-40B4-BE49-F238E27FC236}">
                <a16:creationId xmlns:a16="http://schemas.microsoft.com/office/drawing/2014/main" id="{6E611A32-E4A2-4506-8354-24322E8955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473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9FE23-4C55-4F28-8629-CA375F9BE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  <p:pic>
        <p:nvPicPr>
          <p:cNvPr id="8" name="Picture 7" descr="cid:image002.jpg@01D85998.9005F440">
            <a:extLst>
              <a:ext uri="{FF2B5EF4-FFF2-40B4-BE49-F238E27FC236}">
                <a16:creationId xmlns:a16="http://schemas.microsoft.com/office/drawing/2014/main" id="{245506C0-33BD-46CA-960B-E338A68C68D3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60" y="5735638"/>
            <a:ext cx="3429740" cy="112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1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72E28-EF68-4DD1-8AF4-257869038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38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5885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只有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CF791-8153-4B70-89AC-A87CDD360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6438"/>
            <a:ext cx="10515600" cy="4375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72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842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4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6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/>
              <a:t>Click icon to add picture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D3363-A6AF-407B-BEEA-82D4305F90A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1F9B09-DF8E-4DBA-A771-96689468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F9092-A7CC-4970-9882-BD9E37670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4838"/>
            <a:ext cx="10515600" cy="3736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36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2325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79096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76CB-D428-4729-8205-F7474A2B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64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793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279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164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6453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628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只有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CF791-8153-4B70-89AC-A87CDD360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6438"/>
            <a:ext cx="10515600" cy="4375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7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6A36F29-FA35-444B-9091-C32EE5EF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8285A3-94D2-4CA4-84C9-745255D3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4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6A36F29-FA35-444B-9091-C32EE5EF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8285A3-94D2-4CA4-84C9-745255D3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82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rr-asia.oie.int/wp-content/uploads/2022/02/asf-risk-assessment-manual_22feb2022.pdf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jpg"/><Relationship Id="rId3" Type="http://schemas.openxmlformats.org/officeDocument/2006/relationships/image" Target="../media/image33.png"/><Relationship Id="rId7" Type="http://schemas.openxmlformats.org/officeDocument/2006/relationships/image" Target="../media/image3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8BB3-ED44-4DA1-8877-6AD1850B2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Epidemiological situation of African swine fever in 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DE956-177C-4B06-9176-475C3E6F6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Anne Conan</a:t>
            </a:r>
          </a:p>
          <a:p>
            <a:r>
              <a:rPr lang="en-US" dirty="0"/>
              <a:t>Research Associate Professor</a:t>
            </a:r>
          </a:p>
          <a:p>
            <a:r>
              <a:rPr lang="en-US" dirty="0"/>
              <a:t>City University of Hong Kong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1DFD5-EEEC-415A-8438-D7F8F7FFC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4" y="330808"/>
            <a:ext cx="1432424" cy="14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98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8AA9-D8DD-43E9-8BED-A3688705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37" y="396695"/>
            <a:ext cx="9877425" cy="1325563"/>
          </a:xfrm>
        </p:spPr>
        <p:txBody>
          <a:bodyPr/>
          <a:lstStyle/>
          <a:p>
            <a:r>
              <a:rPr lang="en-US" dirty="0"/>
              <a:t>Cross-border risk assessment training (2021)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A3217-D030-41D9-94A9-E07E67440E9B}"/>
              </a:ext>
            </a:extLst>
          </p:cNvPr>
          <p:cNvSpPr/>
          <p:nvPr/>
        </p:nvSpPr>
        <p:spPr>
          <a:xfrm>
            <a:off x="0" y="637771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HK" sz="1400" i="1" dirty="0"/>
              <a:t>Conan</a:t>
            </a:r>
            <a:r>
              <a:rPr lang="en-US" sz="1400" i="1" dirty="0"/>
              <a:t> et al. 2021. African Swine Fever Cross-border </a:t>
            </a:r>
            <a:r>
              <a:rPr lang="en-HK" sz="1400" i="1" dirty="0"/>
              <a:t>Risk Assessment: South-East Asia. Scientific Report. World Organisation for Animal Health(OIE) Sub-Regional Representation for South-East Asia, Bangkok, Thailand, 121 pp.</a:t>
            </a:r>
            <a:endParaRPr lang="en-US" sz="140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A20599-83E9-4587-8BFB-FD15C0EA1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573133"/>
              </p:ext>
            </p:extLst>
          </p:nvPr>
        </p:nvGraphicFramePr>
        <p:xfrm>
          <a:off x="287334" y="1705150"/>
          <a:ext cx="8856666" cy="43891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989288">
                  <a:extLst>
                    <a:ext uri="{9D8B030D-6E8A-4147-A177-3AD203B41FA5}">
                      <a16:colId xmlns:a16="http://schemas.microsoft.com/office/drawing/2014/main" val="4046560149"/>
                    </a:ext>
                  </a:extLst>
                </a:gridCol>
                <a:gridCol w="2867378">
                  <a:extLst>
                    <a:ext uri="{9D8B030D-6E8A-4147-A177-3AD203B41FA5}">
                      <a16:colId xmlns:a16="http://schemas.microsoft.com/office/drawing/2014/main" val="1406446143"/>
                    </a:ext>
                  </a:extLst>
                </a:gridCol>
              </a:tblGrid>
              <a:tr h="542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Risk pathways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No countries considering the RP (N=10)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512983"/>
                  </a:ext>
                </a:extLst>
              </a:tr>
              <a:tr h="198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P1. Trade of live domestic pigs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9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374321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P2. Trade of semen &amp; genetic materials of domestic pigs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5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561709"/>
                  </a:ext>
                </a:extLst>
              </a:tr>
              <a:tr h="203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P3. Trade of domestic pig products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10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431291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P4. Fomites associated with domestic pig farming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5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74413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P5. Non-commercial domestic pig movements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3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815746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P6. Trade of contaminated feed &amp; infected ingredients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6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6652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P7. Trade of live wild boars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0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104808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P8. Trade of semen &amp; genetic materials of wild boars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0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489859"/>
                  </a:ext>
                </a:extLst>
              </a:tr>
              <a:tr h="198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P9. Trade of wild boar products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349003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P10. Fomites associated with wild boars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237512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P11. Non-commercial wild boar movements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324349"/>
                  </a:ext>
                </a:extLst>
              </a:tr>
              <a:tr h="27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P12 Cross border movement of wild boars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8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42016"/>
                  </a:ext>
                </a:extLst>
              </a:tr>
              <a:tr h="198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P13 Hunters crossing borders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3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066534"/>
                  </a:ext>
                </a:extLst>
              </a:tr>
              <a:tr h="198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P14 Trade of wild meat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4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20157"/>
                  </a:ext>
                </a:extLst>
              </a:tr>
            </a:tbl>
          </a:graphicData>
        </a:graphic>
      </p:graphicFrame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4A464505-B71A-4345-BAE5-B2A4A3C9C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458" y="2401110"/>
            <a:ext cx="2135208" cy="299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FEBA4E-7B2E-4382-BBC7-1EC7E16F685E}"/>
              </a:ext>
            </a:extLst>
          </p:cNvPr>
          <p:cNvSpPr txBox="1"/>
          <p:nvPr/>
        </p:nvSpPr>
        <p:spPr>
          <a:xfrm>
            <a:off x="264756" y="2216444"/>
            <a:ext cx="306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P1. Trade of live domestic pigs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90561-F59E-4E53-B44F-8ADA5F4FC0E2}"/>
              </a:ext>
            </a:extLst>
          </p:cNvPr>
          <p:cNvSpPr txBox="1"/>
          <p:nvPr/>
        </p:nvSpPr>
        <p:spPr>
          <a:xfrm>
            <a:off x="264756" y="2750316"/>
            <a:ext cx="347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P3. Trade of domestic pig products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C5094-EA0F-42C1-ACF3-67F90EF7EEC9}"/>
              </a:ext>
            </a:extLst>
          </p:cNvPr>
          <p:cNvSpPr txBox="1"/>
          <p:nvPr/>
        </p:nvSpPr>
        <p:spPr>
          <a:xfrm>
            <a:off x="7535074" y="2216444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 9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9E1C7-2502-4322-89B8-8070B02DF7F2}"/>
              </a:ext>
            </a:extLst>
          </p:cNvPr>
          <p:cNvSpPr txBox="1"/>
          <p:nvPr/>
        </p:nvSpPr>
        <p:spPr>
          <a:xfrm>
            <a:off x="7476564" y="275743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 10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8F5F2-47BF-40BE-9285-1140DEF5F665}"/>
              </a:ext>
            </a:extLst>
          </p:cNvPr>
          <p:cNvSpPr txBox="1"/>
          <p:nvPr/>
        </p:nvSpPr>
        <p:spPr>
          <a:xfrm>
            <a:off x="7536328" y="3040873"/>
            <a:ext cx="3545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 </a:t>
            </a:r>
            <a:r>
              <a:rPr lang="en-GB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EB72C9-C950-4329-9BA3-05A216DAF409}"/>
              </a:ext>
            </a:extLst>
          </p:cNvPr>
          <p:cNvSpPr txBox="1"/>
          <p:nvPr/>
        </p:nvSpPr>
        <p:spPr>
          <a:xfrm>
            <a:off x="264756" y="3036192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P4. Fomites associated with domestic pig farming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1181F5-45D8-413A-9A06-9C42517E282F}"/>
              </a:ext>
            </a:extLst>
          </p:cNvPr>
          <p:cNvSpPr txBox="1"/>
          <p:nvPr/>
        </p:nvSpPr>
        <p:spPr>
          <a:xfrm>
            <a:off x="264756" y="3583395"/>
            <a:ext cx="534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P6. Trade of contaminated feed &amp; infected ingredients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0D0E41-EE4E-44AE-A154-6B6EF8334355}"/>
              </a:ext>
            </a:extLst>
          </p:cNvPr>
          <p:cNvSpPr txBox="1"/>
          <p:nvPr/>
        </p:nvSpPr>
        <p:spPr>
          <a:xfrm>
            <a:off x="9313333" y="1722258"/>
            <a:ext cx="5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BF23D0-3E91-4A3A-85C6-9F35D47EE1D2}"/>
              </a:ext>
            </a:extLst>
          </p:cNvPr>
          <p:cNvSpPr txBox="1"/>
          <p:nvPr/>
        </p:nvSpPr>
        <p:spPr>
          <a:xfrm>
            <a:off x="264756" y="5224933"/>
            <a:ext cx="418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b="1" dirty="0">
                <a:solidFill>
                  <a:srgbClr val="0070C0"/>
                </a:solidFill>
              </a:rPr>
              <a:t>P12 Cross border movement of wild boars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F7836E-A3B0-451F-94A8-742556185DB8}"/>
              </a:ext>
            </a:extLst>
          </p:cNvPr>
          <p:cNvSpPr txBox="1"/>
          <p:nvPr/>
        </p:nvSpPr>
        <p:spPr>
          <a:xfrm>
            <a:off x="7591519" y="358339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6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F40D06-8C40-4B34-89A5-B01624922CC4}"/>
              </a:ext>
            </a:extLst>
          </p:cNvPr>
          <p:cNvSpPr txBox="1"/>
          <p:nvPr/>
        </p:nvSpPr>
        <p:spPr>
          <a:xfrm>
            <a:off x="7587972" y="522684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8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9" grpId="0"/>
      <p:bldP spid="20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EEE-89FA-46F0-843D-C28A7003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Surveillance, prevention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963D6-27C3-4666-B9B5-D3CE71C21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891"/>
            <a:ext cx="6605755" cy="4351338"/>
          </a:xfrm>
        </p:spPr>
        <p:txBody>
          <a:bodyPr>
            <a:normAutofit fontScale="77500" lnSpcReduction="20000"/>
          </a:bodyPr>
          <a:lstStyle/>
          <a:p>
            <a:r>
              <a:rPr lang="en-HK" dirty="0"/>
              <a:t>Changing clinical presentation,</a:t>
            </a:r>
          </a:p>
          <a:p>
            <a:pPr lvl="1"/>
            <a:r>
              <a:rPr lang="en-HK" dirty="0"/>
              <a:t>Emergence of low virulence strains and/or spread of vaccine strains?</a:t>
            </a:r>
          </a:p>
          <a:p>
            <a:pPr lvl="1"/>
            <a:r>
              <a:rPr lang="en-US" dirty="0"/>
              <a:t>Case definitions to review?</a:t>
            </a:r>
          </a:p>
          <a:p>
            <a:r>
              <a:rPr lang="en-US" dirty="0"/>
              <a:t>Endemicity or elimination</a:t>
            </a:r>
          </a:p>
          <a:p>
            <a:pPr lvl="1"/>
            <a:r>
              <a:rPr lang="en-US" dirty="0"/>
              <a:t>Country level: issue with </a:t>
            </a:r>
            <a:r>
              <a:rPr lang="en-US" dirty="0" err="1"/>
              <a:t>wildboar</a:t>
            </a: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HK" dirty="0"/>
              <a:t>Population control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HK" dirty="0"/>
              <a:t>Fencing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HK" dirty="0"/>
              <a:t>Carcass removal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HK" dirty="0"/>
              <a:t>Biosafety management</a:t>
            </a:r>
            <a:endParaRPr lang="en-US" dirty="0"/>
          </a:p>
          <a:p>
            <a:pPr lvl="1"/>
            <a:r>
              <a:rPr lang="en-US" dirty="0"/>
              <a:t>Farm level: </a:t>
            </a:r>
            <a:r>
              <a:rPr lang="en-HK" dirty="0"/>
              <a:t>effectiveness of within-herd selective culling?</a:t>
            </a:r>
          </a:p>
          <a:p>
            <a:r>
              <a:rPr lang="en-HK" dirty="0"/>
              <a:t>Time from virus introduction to detection, suspicion, reporting, confirmation and action</a:t>
            </a:r>
          </a:p>
          <a:p>
            <a:pPr lvl="1"/>
            <a:r>
              <a:rPr lang="en-HK" dirty="0"/>
              <a:t>Normal background mortality</a:t>
            </a:r>
          </a:p>
          <a:p>
            <a:pPr lvl="1"/>
            <a:r>
              <a:rPr lang="en-HK" dirty="0"/>
              <a:t>Differential diagnosis</a:t>
            </a:r>
          </a:p>
          <a:p>
            <a:pPr lvl="1"/>
            <a:endParaRPr lang="en-HK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EC7DF-886E-4837-BD77-AE962C114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067" y="2718601"/>
            <a:ext cx="2164695" cy="3175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325F1-C420-4600-8290-5104B046B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013" y="1505656"/>
            <a:ext cx="2024996" cy="3009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348289-E24F-4B9C-B5E4-15866967C571}"/>
              </a:ext>
            </a:extLst>
          </p:cNvPr>
          <p:cNvSpPr/>
          <p:nvPr/>
        </p:nvSpPr>
        <p:spPr>
          <a:xfrm>
            <a:off x="0" y="5893786"/>
            <a:ext cx="8818179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Ho et al. 2022. Guidelines for African swine fever (ASF) prevention and control in smallholder pig farming in Asia: Monitoring and surveillance of African swine fever. Bangkok, FAO. </a:t>
            </a:r>
          </a:p>
          <a:p>
            <a:r>
              <a:rPr lang="en-US" sz="1400" i="1" dirty="0"/>
              <a:t>Ho et al. 2022. Guidelines for African swine fever (ASF) prevention and control in smallholder pig farming in Asia: Culling and disposal of pigs in an African swine fever outbreak. Bangkok, FAO.</a:t>
            </a:r>
          </a:p>
        </p:txBody>
      </p:sp>
    </p:spTree>
    <p:extLst>
      <p:ext uri="{BB962C8B-B14F-4D97-AF65-F5344CB8AC3E}">
        <p14:creationId xmlns:p14="http://schemas.microsoft.com/office/powerpoint/2010/main" val="12823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CF5F-334F-4B54-A66D-EB969817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of biosecurity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FF9B-F1EF-44A2-BF84-49F8D1CD7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756" y="1936573"/>
            <a:ext cx="7461045" cy="1843427"/>
          </a:xfrm>
        </p:spPr>
        <p:txBody>
          <a:bodyPr>
            <a:normAutofit/>
          </a:bodyPr>
          <a:lstStyle/>
          <a:p>
            <a:r>
              <a:rPr lang="en-US" dirty="0"/>
              <a:t>Expert opinion with swine veterinarian, vet assistants and government experts</a:t>
            </a:r>
          </a:p>
          <a:p>
            <a:r>
              <a:rPr lang="en-US" dirty="0"/>
              <a:t>30 biosecurity measures / 5-point </a:t>
            </a:r>
            <a:r>
              <a:rPr lang="en-US" dirty="0" err="1"/>
              <a:t>likert</a:t>
            </a:r>
            <a:r>
              <a:rPr lang="en-US" dirty="0"/>
              <a:t> scale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FD8EE-C382-4D77-8012-A0316A1B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3" y="1589913"/>
            <a:ext cx="2842375" cy="420538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1E75CE-882C-4838-B371-BBA05271C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767831"/>
              </p:ext>
            </p:extLst>
          </p:nvPr>
        </p:nvGraphicFramePr>
        <p:xfrm>
          <a:off x="3785179" y="3472165"/>
          <a:ext cx="8127999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53838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562665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53442285"/>
                    </a:ext>
                  </a:extLst>
                </a:gridCol>
              </a:tblGrid>
              <a:tr h="2621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Practicability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Sustainability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21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Deliveries and Supplies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Introduction of new pigs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Manure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42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Vehicle and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Personal and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Personal and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4602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F9AE7E4-D80A-4677-9AB5-CC542A2B8E35}"/>
              </a:ext>
            </a:extLst>
          </p:cNvPr>
          <p:cNvSpPr txBox="1"/>
          <p:nvPr/>
        </p:nvSpPr>
        <p:spPr>
          <a:xfrm>
            <a:off x="4401471" y="4841191"/>
            <a:ext cx="6895413" cy="95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2800" b="1" dirty="0"/>
              <a:t>“Designate area for loading and offloading” would not be accepted by the farmers </a:t>
            </a:r>
            <a:endParaRPr lang="en-US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298CF-766B-4549-94B3-8915EA17CAD8}"/>
              </a:ext>
            </a:extLst>
          </p:cNvPr>
          <p:cNvSpPr/>
          <p:nvPr/>
        </p:nvSpPr>
        <p:spPr>
          <a:xfrm>
            <a:off x="0" y="6361082"/>
            <a:ext cx="874460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/>
              <a:t>Bremang</a:t>
            </a:r>
            <a:r>
              <a:rPr lang="en-US" sz="1400" i="1" dirty="0"/>
              <a:t> et al. 2022. Guidelines for African swine fever (ASF) prevention and control in smallholder pig farming in Asia: </a:t>
            </a:r>
            <a:r>
              <a:rPr lang="en-HK" sz="1400" i="1" dirty="0"/>
              <a:t>Farm biosecurity, slaughtering and restocking. Bangkok, FAO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4968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ECEB-2ED6-45EB-A1CA-DB253FB9F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Compartmentalisation</a:t>
            </a:r>
            <a:r>
              <a:rPr lang="en-US" dirty="0"/>
              <a:t> and clean-chain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49010-72E8-4B90-A039-58B434FE4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51" y="2076836"/>
            <a:ext cx="2425748" cy="2988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D735E-DC51-4200-A74B-11CA242C0806}"/>
              </a:ext>
            </a:extLst>
          </p:cNvPr>
          <p:cNvSpPr txBox="1"/>
          <p:nvPr/>
        </p:nvSpPr>
        <p:spPr>
          <a:xfrm>
            <a:off x="344753" y="5082262"/>
            <a:ext cx="31117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Not applicable to smallholders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4E4BA-9F08-4E42-B34C-8B8E4E1F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963" y="1670097"/>
            <a:ext cx="2551948" cy="375759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D5B1C78-FF10-4FBA-B3D2-DB2E209363DA}"/>
              </a:ext>
            </a:extLst>
          </p:cNvPr>
          <p:cNvSpPr/>
          <p:nvPr/>
        </p:nvSpPr>
        <p:spPr>
          <a:xfrm>
            <a:off x="3846725" y="3183467"/>
            <a:ext cx="3265275" cy="110631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AA55835-87F9-406B-B6B0-9830BEDC2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80363" y="-135683"/>
            <a:ext cx="5764244" cy="6496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47170F-913E-4094-A721-CEE7B8C53F29}"/>
              </a:ext>
            </a:extLst>
          </p:cNvPr>
          <p:cNvSpPr/>
          <p:nvPr/>
        </p:nvSpPr>
        <p:spPr>
          <a:xfrm>
            <a:off x="0" y="6361082"/>
            <a:ext cx="874460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Kim et al. 2022. Guidelines for African swine fever (ASF) prevention and control in smallholder pig farming in Asia: </a:t>
            </a:r>
            <a:r>
              <a:rPr lang="en-HK" sz="1400" i="1" dirty="0"/>
              <a:t>Clean chain approach for African swine fever in smallholder settings</a:t>
            </a:r>
            <a:r>
              <a:rPr lang="en-HK" sz="1400" dirty="0"/>
              <a:t>. Bangkok, FAO</a:t>
            </a:r>
            <a:r>
              <a:rPr lang="en-HK" sz="1400" i="1" dirty="0"/>
              <a:t>. Bangkok, FAO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082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0D09-EC03-4E8D-A233-8D7A99E8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6" name="x_圖片 1" descr="一張含有 地圖 的圖片&#10;&#10;自動產生的描述">
            <a:extLst>
              <a:ext uri="{FF2B5EF4-FFF2-40B4-BE49-F238E27FC236}">
                <a16:creationId xmlns:a16="http://schemas.microsoft.com/office/drawing/2014/main" id="{5976A97F-4DCE-48D0-BBAC-AB795C36E5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37" y="3604945"/>
            <a:ext cx="5156743" cy="326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F467A-E66F-4A02-96D5-AA992E0763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72" y="2069697"/>
            <a:ext cx="2629736" cy="1514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2CC28-45C5-4972-B4B6-0383C03D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497" y="716703"/>
            <a:ext cx="3062486" cy="792424"/>
          </a:xfrm>
          <a:prstGeom prst="rect">
            <a:avLst/>
          </a:prstGeom>
        </p:spPr>
      </p:pic>
      <p:pic>
        <p:nvPicPr>
          <p:cNvPr id="1026" name="Picture 2" descr="https://www.cityu.edu.hk/ph/sites/g/files/asqsls4426/files/media-image/YunYoungGuo.jpg">
            <a:extLst>
              <a:ext uri="{FF2B5EF4-FFF2-40B4-BE49-F238E27FC236}">
                <a16:creationId xmlns:a16="http://schemas.microsoft.com/office/drawing/2014/main" id="{DF36E0A2-DFD4-4BAC-B1C8-7F9778C1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43" y="1472689"/>
            <a:ext cx="1118615" cy="14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8F02CF-5559-44AD-B6B1-80877B424FC6}"/>
              </a:ext>
            </a:extLst>
          </p:cNvPr>
          <p:cNvSpPr/>
          <p:nvPr/>
        </p:nvSpPr>
        <p:spPr>
          <a:xfrm>
            <a:off x="9448305" y="78940"/>
            <a:ext cx="2697493" cy="17448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id:image002.jpg@01D85998.9005F440">
            <a:extLst>
              <a:ext uri="{FF2B5EF4-FFF2-40B4-BE49-F238E27FC236}">
                <a16:creationId xmlns:a16="http://schemas.microsoft.com/office/drawing/2014/main" id="{5EA5449F-F8CE-48AE-94E1-9B1FC7727D8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859441" y="1215622"/>
            <a:ext cx="2924175" cy="80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Agriculture, Fisheries and Conservation Department Report 2008-2009">
            <a:extLst>
              <a:ext uri="{FF2B5EF4-FFF2-40B4-BE49-F238E27FC236}">
                <a16:creationId xmlns:a16="http://schemas.microsoft.com/office/drawing/2014/main" id="{BFD7E3E4-29C0-4F58-ADE3-E5F328C4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308" y="705542"/>
            <a:ext cx="2567489" cy="9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World Organisation for Animal Health launches new branding - Company  news - pig333, pig to pork community">
            <a:extLst>
              <a:ext uri="{FF2B5EF4-FFF2-40B4-BE49-F238E27FC236}">
                <a16:creationId xmlns:a16="http://schemas.microsoft.com/office/drawing/2014/main" id="{7C15225C-DBDA-4AEC-9624-8020BB4B3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8" b="28545"/>
          <a:stretch/>
        </p:blipFill>
        <p:spPr bwMode="auto">
          <a:xfrm>
            <a:off x="4218042" y="5002973"/>
            <a:ext cx="2707705" cy="7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FAO logo.svg - Wikimedia Commons">
            <a:extLst>
              <a:ext uri="{FF2B5EF4-FFF2-40B4-BE49-F238E27FC236}">
                <a16:creationId xmlns:a16="http://schemas.microsoft.com/office/drawing/2014/main" id="{1137152E-9F43-4639-BF1F-EC5E140E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68" y="3302821"/>
            <a:ext cx="999716" cy="10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740D1-8EC4-40B1-A182-4B6D0036440E}"/>
              </a:ext>
            </a:extLst>
          </p:cNvPr>
          <p:cNvSpPr txBox="1"/>
          <p:nvPr/>
        </p:nvSpPr>
        <p:spPr>
          <a:xfrm>
            <a:off x="4194527" y="4390083"/>
            <a:ext cx="2864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i="1" dirty="0"/>
              <a:t>Dr. Oh, Dr. Willis, Mr. Hao, Dr. </a:t>
            </a:r>
            <a:r>
              <a:rPr lang="en-HK" sz="1400" i="1" dirty="0" err="1"/>
              <a:t>Tago</a:t>
            </a:r>
            <a:r>
              <a:rPr lang="en-HK" sz="1400" i="1" dirty="0"/>
              <a:t> …</a:t>
            </a:r>
            <a:endParaRPr lang="en-US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B2088-EEF5-4F5F-9D61-6DCD0F0057DA}"/>
              </a:ext>
            </a:extLst>
          </p:cNvPr>
          <p:cNvSpPr txBox="1"/>
          <p:nvPr/>
        </p:nvSpPr>
        <p:spPr>
          <a:xfrm>
            <a:off x="5357695" y="5705065"/>
            <a:ext cx="172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i="1" dirty="0"/>
              <a:t>Dr. Abila, Dr. Rinzin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DE14F-9E1C-4B85-8BB1-E6275CDB7D97}"/>
              </a:ext>
            </a:extLst>
          </p:cNvPr>
          <p:cNvSpPr txBox="1"/>
          <p:nvPr/>
        </p:nvSpPr>
        <p:spPr>
          <a:xfrm>
            <a:off x="10726991" y="1889040"/>
            <a:ext cx="1183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HK" sz="1400" i="1" dirty="0"/>
              <a:t>Dr. Ho, Dr. Yu, Dr. Brackman …</a:t>
            </a:r>
          </a:p>
          <a:p>
            <a:pPr marL="228600" lvl="1"/>
            <a:endParaRPr lang="en-HK" sz="1400" i="1" dirty="0"/>
          </a:p>
          <a:p>
            <a:endParaRPr lang="en-US" sz="1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9FB86-2C9B-4144-B66C-668F1167EA8F}"/>
              </a:ext>
            </a:extLst>
          </p:cNvPr>
          <p:cNvSpPr txBox="1"/>
          <p:nvPr/>
        </p:nvSpPr>
        <p:spPr>
          <a:xfrm>
            <a:off x="7998496" y="1979285"/>
            <a:ext cx="150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i="1" dirty="0"/>
              <a:t>Dr. Go, Dr. </a:t>
            </a:r>
            <a:r>
              <a:rPr lang="en-HK" sz="1400" i="1" dirty="0" err="1"/>
              <a:t>Nega</a:t>
            </a:r>
            <a:r>
              <a:rPr lang="en-HK" sz="1400" i="1" dirty="0"/>
              <a:t>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27ABF-73AF-4595-B7DF-37F530BD77B2}"/>
              </a:ext>
            </a:extLst>
          </p:cNvPr>
          <p:cNvSpPr txBox="1"/>
          <p:nvPr/>
        </p:nvSpPr>
        <p:spPr>
          <a:xfrm>
            <a:off x="365097" y="3677887"/>
            <a:ext cx="3720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400" i="1" dirty="0"/>
              <a:t>Prof. Pfeiffer, Dr. Kim, Dr. </a:t>
            </a:r>
            <a:r>
              <a:rPr lang="en-HK" sz="1400" i="1" dirty="0" err="1"/>
              <a:t>Bremang</a:t>
            </a:r>
            <a:r>
              <a:rPr lang="en-HK" sz="1400" i="1" dirty="0"/>
              <a:t>, Dr. Yang, Dr, </a:t>
            </a:r>
            <a:r>
              <a:rPr lang="en-HK" sz="1400" i="1" dirty="0" err="1"/>
              <a:t>Kohnle</a:t>
            </a:r>
            <a:r>
              <a:rPr lang="en-HK" sz="1400" i="1" dirty="0"/>
              <a:t>, Dr. </a:t>
            </a:r>
            <a:r>
              <a:rPr lang="en-HK" sz="1400" i="1" dirty="0" err="1"/>
              <a:t>Nekouei</a:t>
            </a:r>
            <a:r>
              <a:rPr lang="en-HK" sz="1400" i="1" dirty="0"/>
              <a:t>, Dr. Win …</a:t>
            </a:r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A3D6C-D3A2-428B-8D47-7D68B54A1DEA}"/>
              </a:ext>
            </a:extLst>
          </p:cNvPr>
          <p:cNvSpPr txBox="1"/>
          <p:nvPr/>
        </p:nvSpPr>
        <p:spPr>
          <a:xfrm>
            <a:off x="1488807" y="4920079"/>
            <a:ext cx="330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ASF goes global</a:t>
            </a:r>
          </a:p>
        </p:txBody>
      </p:sp>
      <p:pic>
        <p:nvPicPr>
          <p:cNvPr id="1036" name="Picture 12" descr="Jeremy">
            <a:extLst>
              <a:ext uri="{FF2B5EF4-FFF2-40B4-BE49-F238E27FC236}">
                <a16:creationId xmlns:a16="http://schemas.microsoft.com/office/drawing/2014/main" id="{50E4E283-011E-4955-BE07-A3B9A102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779" y="1496955"/>
            <a:ext cx="896417" cy="12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cholars.cityu.edu.hk/files/27091281/DirkPfeiffer_AboutUs.png">
            <a:extLst>
              <a:ext uri="{FF2B5EF4-FFF2-40B4-BE49-F238E27FC236}">
                <a16:creationId xmlns:a16="http://schemas.microsoft.com/office/drawing/2014/main" id="{DDF7C56F-5903-41C7-A117-16F3C862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4" y="2069697"/>
            <a:ext cx="1136120" cy="15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2494FB-9430-486E-ACE0-B66DF1A49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2" y="4500821"/>
            <a:ext cx="1400178" cy="1400178"/>
          </a:xfrm>
          <a:prstGeom prst="rect">
            <a:avLst/>
          </a:prstGeom>
        </p:spPr>
      </p:pic>
      <p:pic>
        <p:nvPicPr>
          <p:cNvPr id="1040" name="Picture 16" descr="https://lh3.googleusercontent.com/Imxy6fgmJtZeWCGYEAr7lTzhTiark8NA6tpIli0Wfbdbl2G-Fw65drq6121mTz-DtwjofyUTRf_eccnbOTE9ng0_UyJSVgdIEIHB2tO8LD2UCei8olwvf334anafS7kYuT1yOihyuPZIs6f_pUs0rmFZLHsHrUaYjwliXurvPJFwFIj7hoj6qFE_vg28enaMYWXXuozbQgidTwrZqTtMDHiYH3ejDL7r8_3bbiLcVRmlCAKhzJeREPyEv0YD7E1yylNehC4J2kGOPhfl0qokHgDWwZASnv7qWq4wc37903FMsH-7DSzeYEMa3O9PixEfnjj8OBF6YggvN3Nfl9-nVgHQ4mLNgPt7bFtE-F2FSc0xZfOU240KxwOPLWdb57UVuQxTQE4TfKukpWW2-g9BnQ5elGVzKNsSYywROpQl0PJEVfPEXiUgXqfSo5imjvuKBIIetwxEcN46vx0E6HBPq5yx-1y-eeTQLAYF6S-ScfgGCUQ-uFowiQg1f5F9X2TNDu4VKOogUFs-NxqrfDP6EV32k3mkkPUoZkpMlDI9zBVdWXDLH-qtALwLJqg-F5K7ra3doV6zHFOtu_Ia3InU8w8rEZ5Vg7BQM8prOrCzlJYFHHbjua1jTvgkbMCrmm7Ojvo34Zsz1EthMNC38w8OyjjvVyDAD0tjoN9diQ1v3q4W3jAITYDsQcrz2SbM6QV6bC1O6jUIgWUfznlWTtAFZNmVf85h44hKd1FPdPasvdAS4aEoOGLgouUTE0ee2k8x3D3Qy51B9B4iPixl6Dzvvt_LPN5kEkiMaZbso_kGUCqHrpLC4zzlSYCWBEv7XzCRUdIXOgpuAG9EwZp0HUGnm3DK7pq-qKKTAZPLTUQNNG0FX9VNwIsfaEMqJ8jou-bL8BykJpxoD3MW56e6Ka5I4NB9wvsv36dvaq57eXcpSgZnH1dEtyWYHHi7lOoGTWQUUIsTc9PBSlLniXb-V_s=w870-h866-no?authuser=1">
            <a:extLst>
              <a:ext uri="{FF2B5EF4-FFF2-40B4-BE49-F238E27FC236}">
                <a16:creationId xmlns:a16="http://schemas.microsoft.com/office/drawing/2014/main" id="{899EAA10-ADDB-4E88-96E2-5BD29CEE8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t="2602" r="1032" b="2038"/>
          <a:stretch/>
        </p:blipFill>
        <p:spPr bwMode="auto">
          <a:xfrm>
            <a:off x="6828741" y="1472689"/>
            <a:ext cx="1183929" cy="14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B2CB-493E-4148-85A9-406C0169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ASF outbreaks reported in 2018-2020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527A5-512F-4FCA-B87C-D044970D8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1690688"/>
            <a:ext cx="5972337" cy="461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787AC3-BE9E-4134-A9DE-7A9933E9F353}"/>
              </a:ext>
            </a:extLst>
          </p:cNvPr>
          <p:cNvSpPr txBox="1"/>
          <p:nvPr/>
        </p:nvSpPr>
        <p:spPr>
          <a:xfrm>
            <a:off x="2752725" y="6048587"/>
            <a:ext cx="93166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FAO empress</a:t>
            </a:r>
          </a:p>
        </p:txBody>
      </p:sp>
    </p:spTree>
    <p:extLst>
      <p:ext uri="{BB962C8B-B14F-4D97-AF65-F5344CB8AC3E}">
        <p14:creationId xmlns:p14="http://schemas.microsoft.com/office/powerpoint/2010/main" val="137172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16CF-7A86-4BDC-AE7F-19E2A736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ASF outbreaks reported in 2021 and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5B2C7-0EDF-442B-AFAA-D5757E89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1" y="1825625"/>
            <a:ext cx="5548241" cy="3981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52323-2DAC-441F-B8B4-F3E10D54C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092" y="1825625"/>
            <a:ext cx="5243927" cy="3984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099327-AF2C-487E-B168-3BAD89C9C718}"/>
              </a:ext>
            </a:extLst>
          </p:cNvPr>
          <p:cNvSpPr txBox="1"/>
          <p:nvPr/>
        </p:nvSpPr>
        <p:spPr>
          <a:xfrm>
            <a:off x="621331" y="5544631"/>
            <a:ext cx="93166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FAO empress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CCA35-F16D-4E3F-B685-F90DDEE2B5C0}"/>
              </a:ext>
            </a:extLst>
          </p:cNvPr>
          <p:cNvSpPr txBox="1"/>
          <p:nvPr/>
        </p:nvSpPr>
        <p:spPr>
          <a:xfrm>
            <a:off x="6619092" y="5544631"/>
            <a:ext cx="93166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FAO empress</a:t>
            </a:r>
          </a:p>
        </p:txBody>
      </p:sp>
    </p:spTree>
    <p:extLst>
      <p:ext uri="{BB962C8B-B14F-4D97-AF65-F5344CB8AC3E}">
        <p14:creationId xmlns:p14="http://schemas.microsoft.com/office/powerpoint/2010/main" val="256282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2173-36D9-425E-870F-380985A3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7754F-B843-4CF3-B9D6-C23423DDD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" t="1475" r="1497" b="6568"/>
          <a:stretch/>
        </p:blipFill>
        <p:spPr>
          <a:xfrm>
            <a:off x="1114349" y="2963917"/>
            <a:ext cx="4003228" cy="3655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AE938-663F-417F-9953-282FFAF249B4}"/>
              </a:ext>
            </a:extLst>
          </p:cNvPr>
          <p:cNvSpPr txBox="1"/>
          <p:nvPr/>
        </p:nvSpPr>
        <p:spPr>
          <a:xfrm>
            <a:off x="1114349" y="6619790"/>
            <a:ext cx="3961614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/>
              <a:t>Cadenas</a:t>
            </a:r>
            <a:r>
              <a:rPr lang="en-US" sz="1100" i="1" dirty="0"/>
              <a:t>-Fernandez et al. Frontiers in Veterinary Sciences (2022)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A1B7A4-810F-438A-8BA8-3B41403D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9938" cy="4351338"/>
          </a:xfrm>
        </p:spPr>
        <p:txBody>
          <a:bodyPr/>
          <a:lstStyle/>
          <a:p>
            <a:r>
              <a:rPr lang="en-HK" dirty="0"/>
              <a:t>Role in Asian cycle(s) unknown</a:t>
            </a:r>
          </a:p>
          <a:p>
            <a:r>
              <a:rPr lang="en-HK" dirty="0"/>
              <a:t>Risk for endangered species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0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2173-36D9-425E-870F-380985A3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7754F-B843-4CF3-B9D6-C23423DDD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" t="1475" r="1497" b="6568"/>
          <a:stretch/>
        </p:blipFill>
        <p:spPr>
          <a:xfrm>
            <a:off x="1114349" y="2963917"/>
            <a:ext cx="4003228" cy="3655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AE938-663F-417F-9953-282FFAF249B4}"/>
              </a:ext>
            </a:extLst>
          </p:cNvPr>
          <p:cNvSpPr txBox="1"/>
          <p:nvPr/>
        </p:nvSpPr>
        <p:spPr>
          <a:xfrm>
            <a:off x="1114349" y="6619790"/>
            <a:ext cx="3961614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Cadenas</a:t>
            </a:r>
            <a:r>
              <a:rPr lang="en-US" sz="1100" i="1" dirty="0"/>
              <a:t>-Fernandez et al. Frontiers in Veterinary Sciences (2022)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A1B7A4-810F-438A-8BA8-3B41403D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9938" cy="4351338"/>
          </a:xfrm>
        </p:spPr>
        <p:txBody>
          <a:bodyPr/>
          <a:lstStyle/>
          <a:p>
            <a:r>
              <a:rPr lang="en-HK" dirty="0"/>
              <a:t>Role in Asian cycle(s) unknown</a:t>
            </a:r>
          </a:p>
          <a:p>
            <a:r>
              <a:rPr lang="en-HK" dirty="0"/>
              <a:t>Risk for endangered species</a:t>
            </a:r>
          </a:p>
          <a:p>
            <a:endParaRPr lang="en-US" dirty="0"/>
          </a:p>
        </p:txBody>
      </p:sp>
      <p:pic>
        <p:nvPicPr>
          <p:cNvPr id="3" name="Boars at Conduit Road">
            <a:hlinkClick r:id="" action="ppaction://media"/>
            <a:extLst>
              <a:ext uri="{FF2B5EF4-FFF2-40B4-BE49-F238E27FC236}">
                <a16:creationId xmlns:a16="http://schemas.microsoft.com/office/drawing/2014/main" id="{79753646-F095-4E9F-993C-E4F7EB47B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4597" y="2709541"/>
            <a:ext cx="5683340" cy="319687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8B9F48-81B7-4BFD-ADB7-FFD1AE47EE2C}"/>
              </a:ext>
            </a:extLst>
          </p:cNvPr>
          <p:cNvSpPr txBox="1">
            <a:spLocks/>
          </p:cNvSpPr>
          <p:nvPr/>
        </p:nvSpPr>
        <p:spPr>
          <a:xfrm>
            <a:off x="6146163" y="1825625"/>
            <a:ext cx="48899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dirty="0"/>
              <a:t>Interface human-wildlife </a:t>
            </a:r>
          </a:p>
          <a:p>
            <a:endParaRPr lang="en-US" dirty="0"/>
          </a:p>
        </p:txBody>
      </p:sp>
      <p:pic>
        <p:nvPicPr>
          <p:cNvPr id="11" name="Picture 2" descr="https://lh3.googleusercontent.com/82VuOSnB6yxkJX21Fu22ySJT_S0VRETrly9lumGPJOS7xKEzOe6tWaUBGcDNjxAnCDH594ac88DmhnT6rhCcf_hRdjXgEfV4b6wwHp_kbn4hjO6l75sj-AipC-pWFghitIjqyLt2rpswSaNxcjkn0eYEYgE7oKE1cK96vy99SJw9MKUKgcsge6CRAQ_HKHjrPDEyLzzKS-P59xA2dUSdU7bKrINwVzDvewM6h33u8Q1V-Ro-tkB-99Zy_xjpdUcvyVwAqnnI-CQRhUK06WkzcCFmhIL2jp-uoBfa66BQx1Fj7hJYiQDuZZK-ok2ZRaJMeAgjcsUZh675cvDt4c8BAaNiLAqQw5GKTwofX9xiImJYpzQ5w-pZm3mL_CDL5OLHb01anHXHLlQQmg89BJ4wOOSuhpRzdYos3x_lJIhRxvgzhT8kKPLj30TOShRgPiCbFT8Z91SOLMb90dIPfx6Z_C-kAeVaDAH-vU-FB1BPzeu08hy63LJaynr2_1S5AhZo6wlDTgY1mLIPhaf6IrXp7bqybvspSJ69bc-F40gTk3atT_rF_GjiQ4AFO_zoie9JB9RQJBfIY4EwE7e-WZ_EyRyjKGRBFiB9dFNSac_hVh8xzNb91n25wC6VUZ5VWejofaAU5BGhpD6C8KpvFwC7C6PUeAQSTQItLgZLNCvk_VkyYx_nG_GMYgEltjorQopCxexhgSL2Tsb0cO-piVglnYoB9INSYk7-mTNZgq1Hvppmzhi4n4IzF11sHg5VH_BamlHQy9oThX_KKZZVsQiOxI-gdRrbbOCGT3O0PlfEIDYphnd8F8nmCVn0Hg66_T8NopfgKKbvYqzlMzGMyrOvs49QZzgcJdIlz05__BDd4l3Yc_KZismRvL3PoPnyMvTgfByAqIfv33RiFobXoYoqB473e5tQSQgTtEmrXVLWCD6_FWckqkJT3uDgmC861lPDEWqjqStWfKJpdogxRco=w585-h780-no?authuser=1">
            <a:extLst>
              <a:ext uri="{FF2B5EF4-FFF2-40B4-BE49-F238E27FC236}">
                <a16:creationId xmlns:a16="http://schemas.microsoft.com/office/drawing/2014/main" id="{CFB4882E-1DE5-462A-83E7-77CE1D5F9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3025" r="6680" b="10192"/>
          <a:stretch/>
        </p:blipFill>
        <p:spPr bwMode="auto">
          <a:xfrm>
            <a:off x="10364656" y="134761"/>
            <a:ext cx="1585605" cy="24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17C5-9471-4CBB-BE02-87D82205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pig production in 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94FD5-8D59-4E93-8123-A058D1E24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dirty="0"/>
              <a:t>Variety of systems and variety of value chains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4BA74-409D-419D-86EA-DD2829FF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9032" y="2949250"/>
            <a:ext cx="3688814" cy="276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21275-65C9-4F0E-87CD-BCFF4610C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8" y="4125808"/>
            <a:ext cx="3010055" cy="2051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7FEAF8-CB70-4192-AF38-5A20108F2760}"/>
              </a:ext>
            </a:extLst>
          </p:cNvPr>
          <p:cNvSpPr txBox="1"/>
          <p:nvPr/>
        </p:nvSpPr>
        <p:spPr>
          <a:xfrm>
            <a:off x="450078" y="5915353"/>
            <a:ext cx="1372492" cy="2616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Credit: Dr. Tu </a:t>
            </a:r>
            <a:r>
              <a:rPr lang="en-US" sz="1100" i="1" dirty="0" err="1"/>
              <a:t>Tu</a:t>
            </a:r>
            <a:r>
              <a:rPr lang="en-US" sz="1100" i="1" dirty="0"/>
              <a:t> Win</a:t>
            </a:r>
            <a:endParaRPr lang="en-US" i="1" dirty="0"/>
          </a:p>
        </p:txBody>
      </p:sp>
      <p:pic>
        <p:nvPicPr>
          <p:cNvPr id="3074" name="Picture 2" descr="Live pig prices in China, Viet Nam, Cambodia,  the Philippines, and Thailand (USD/kg)">
            <a:extLst>
              <a:ext uri="{FF2B5EF4-FFF2-40B4-BE49-F238E27FC236}">
                <a16:creationId xmlns:a16="http://schemas.microsoft.com/office/drawing/2014/main" id="{AEBBFD92-8590-4324-9205-7E7FAE2C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27" y="2946271"/>
            <a:ext cx="4760495" cy="27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94E20-5874-45A0-8C92-8CED1D125039}"/>
              </a:ext>
            </a:extLst>
          </p:cNvPr>
          <p:cNvSpPr txBox="1"/>
          <p:nvPr/>
        </p:nvSpPr>
        <p:spPr>
          <a:xfrm>
            <a:off x="7256549" y="5639807"/>
            <a:ext cx="448537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HK" sz="1100" i="1" dirty="0"/>
              <a:t>FAO: African swine fever (ASF) situation update in Asia &amp; Pacific (Jan 2023)</a:t>
            </a:r>
          </a:p>
        </p:txBody>
      </p:sp>
      <p:pic>
        <p:nvPicPr>
          <p:cNvPr id="3076" name="Picture 4" descr="Content image - Phnom Penh Post">
            <a:extLst>
              <a:ext uri="{FF2B5EF4-FFF2-40B4-BE49-F238E27FC236}">
                <a16:creationId xmlns:a16="http://schemas.microsoft.com/office/drawing/2014/main" id="{D27BF595-9AC2-4BA1-B4A0-06AE10A0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8" y="2492151"/>
            <a:ext cx="3010055" cy="16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0C78F3-189C-4070-9EE3-0AD556E57651}"/>
              </a:ext>
            </a:extLst>
          </p:cNvPr>
          <p:cNvSpPr txBox="1"/>
          <p:nvPr/>
        </p:nvSpPr>
        <p:spPr>
          <a:xfrm>
            <a:off x="450078" y="3920388"/>
            <a:ext cx="1178528" cy="2616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Phnom Penh post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88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5661-D1DA-4250-90DA-86917DA0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case in domestic pigs in Hong Kong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39338-2D58-4631-9F21-A2DDEDA21251}"/>
              </a:ext>
            </a:extLst>
          </p:cNvPr>
          <p:cNvSpPr txBox="1"/>
          <p:nvPr/>
        </p:nvSpPr>
        <p:spPr>
          <a:xfrm>
            <a:off x="4147" y="6569240"/>
            <a:ext cx="9207062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From Go et al. (under review): Investigation of the First African Swine Fever Outbreak in a Domestic Pig Farm in Hong Kong</a:t>
            </a:r>
            <a:endParaRPr lang="en-HK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BB041-5D8B-46F7-8132-BDE3648F9DC5}"/>
              </a:ext>
            </a:extLst>
          </p:cNvPr>
          <p:cNvSpPr txBox="1"/>
          <p:nvPr/>
        </p:nvSpPr>
        <p:spPr>
          <a:xfrm flipH="1">
            <a:off x="5661487" y="2029130"/>
            <a:ext cx="20841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2 Feb, 2021</a:t>
            </a:r>
          </a:p>
          <a:p>
            <a:pPr algn="ctr"/>
            <a:r>
              <a:rPr lang="en-US" sz="1100" i="1" dirty="0"/>
              <a:t>Tissue samples from index pig tested ASF positive by AFCD</a:t>
            </a:r>
          </a:p>
          <a:p>
            <a:pPr algn="ctr"/>
            <a:r>
              <a:rPr lang="en-US" sz="1100" i="1" dirty="0"/>
              <a:t>Outbreak investigation: Six of 30 pigs tested ASF positive by AFCD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ACAFA-C2D8-42A7-ABC4-745BA834E175}"/>
              </a:ext>
            </a:extLst>
          </p:cNvPr>
          <p:cNvSpPr txBox="1"/>
          <p:nvPr/>
        </p:nvSpPr>
        <p:spPr>
          <a:xfrm>
            <a:off x="3210981" y="6122397"/>
            <a:ext cx="27122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85A9E-C14D-42B6-AC2F-22B7B34686E0}"/>
              </a:ext>
            </a:extLst>
          </p:cNvPr>
          <p:cNvSpPr txBox="1"/>
          <p:nvPr/>
        </p:nvSpPr>
        <p:spPr>
          <a:xfrm flipH="1">
            <a:off x="3957524" y="1146618"/>
            <a:ext cx="181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29 Jan, 2021</a:t>
            </a:r>
          </a:p>
          <a:p>
            <a:pPr algn="ctr"/>
            <a:r>
              <a:rPr lang="en-US" sz="1100" i="1" dirty="0"/>
              <a:t>Disease notification by the farmer to CityU Veterinary Service</a:t>
            </a:r>
          </a:p>
          <a:p>
            <a:pPr algn="ctr"/>
            <a:r>
              <a:rPr lang="en-US" sz="1100" i="1" dirty="0"/>
              <a:t>Post-mortem examination of a dead finisher by </a:t>
            </a:r>
            <a:r>
              <a:rPr lang="en-US" sz="1100" i="1" dirty="0" err="1"/>
              <a:t>CityU</a:t>
            </a:r>
            <a:r>
              <a:rPr lang="en-US" sz="1100" i="1" dirty="0"/>
              <a:t> VDL</a:t>
            </a:r>
          </a:p>
        </p:txBody>
      </p:sp>
      <p:sp>
        <p:nvSpPr>
          <p:cNvPr id="10" name="TextBox 40">
            <a:extLst>
              <a:ext uri="{FF2B5EF4-FFF2-40B4-BE49-F238E27FC236}">
                <a16:creationId xmlns:a16="http://schemas.microsoft.com/office/drawing/2014/main" id="{5B8EDC95-E1AD-4000-9961-55585AE99A21}"/>
              </a:ext>
            </a:extLst>
          </p:cNvPr>
          <p:cNvSpPr txBox="1"/>
          <p:nvPr/>
        </p:nvSpPr>
        <p:spPr>
          <a:xfrm flipH="1">
            <a:off x="1414334" y="2110417"/>
            <a:ext cx="23513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24 Jan, 2021</a:t>
            </a:r>
          </a:p>
          <a:p>
            <a:pPr algn="ctr"/>
            <a:r>
              <a:rPr lang="en-US" sz="1100" i="1" dirty="0"/>
              <a:t>Clinical signs observed and biosecurity measures strengthened </a:t>
            </a:r>
            <a:r>
              <a:rPr lang="en-US" altLang="zh-HK" sz="1100" i="1" dirty="0"/>
              <a:t>at farm</a:t>
            </a:r>
            <a:r>
              <a:rPr lang="en-US" sz="1100" i="1" dirty="0"/>
              <a:t> by the farmer </a:t>
            </a:r>
          </a:p>
          <a:p>
            <a:pPr algn="ctr"/>
            <a:endParaRPr lang="en-US" sz="1100" dirty="0"/>
          </a:p>
        </p:txBody>
      </p:sp>
      <p:cxnSp>
        <p:nvCxnSpPr>
          <p:cNvPr id="76" name="Straight Connector 44">
            <a:extLst>
              <a:ext uri="{FF2B5EF4-FFF2-40B4-BE49-F238E27FC236}">
                <a16:creationId xmlns:a16="http://schemas.microsoft.com/office/drawing/2014/main" id="{4F92C6A5-958A-44D1-AB26-B956173D5EBF}"/>
              </a:ext>
            </a:extLst>
          </p:cNvPr>
          <p:cNvCxnSpPr>
            <a:cxnSpLocks/>
          </p:cNvCxnSpPr>
          <p:nvPr/>
        </p:nvCxnSpPr>
        <p:spPr>
          <a:xfrm>
            <a:off x="2935701" y="2703136"/>
            <a:ext cx="0" cy="712102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E013284-A65F-443F-9E10-8BBD6B683C81}"/>
              </a:ext>
            </a:extLst>
          </p:cNvPr>
          <p:cNvGrpSpPr/>
          <p:nvPr/>
        </p:nvGrpSpPr>
        <p:grpSpPr>
          <a:xfrm>
            <a:off x="1586647" y="3470749"/>
            <a:ext cx="10516620" cy="308026"/>
            <a:chOff x="1322006" y="9227534"/>
            <a:chExt cx="17521364" cy="42989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3D35361-92C6-4671-AA34-B58EB6C4B0CB}"/>
                </a:ext>
              </a:extLst>
            </p:cNvPr>
            <p:cNvSpPr/>
            <p:nvPr/>
          </p:nvSpPr>
          <p:spPr>
            <a:xfrm>
              <a:off x="7135277" y="9231941"/>
              <a:ext cx="650450" cy="422923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30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A4876D7-19E5-452C-8765-365788E45A46}"/>
                </a:ext>
              </a:extLst>
            </p:cNvPr>
            <p:cNvSpPr/>
            <p:nvPr/>
          </p:nvSpPr>
          <p:spPr>
            <a:xfrm>
              <a:off x="7785727" y="9231947"/>
              <a:ext cx="650450" cy="422922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31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DEFC8A5-54CD-4E28-8476-3D4A4C2F151E}"/>
                </a:ext>
              </a:extLst>
            </p:cNvPr>
            <p:cNvSpPr/>
            <p:nvPr/>
          </p:nvSpPr>
          <p:spPr>
            <a:xfrm>
              <a:off x="8436177" y="9231948"/>
              <a:ext cx="650450" cy="422922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2B9E26B-7F33-45F9-B43C-2288F1455390}"/>
                </a:ext>
              </a:extLst>
            </p:cNvPr>
            <p:cNvSpPr/>
            <p:nvPr/>
          </p:nvSpPr>
          <p:spPr>
            <a:xfrm>
              <a:off x="9086627" y="9231947"/>
              <a:ext cx="650450" cy="422922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2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E23C4CB-CE7D-41CC-B5CA-BEBD2848BABA}"/>
                </a:ext>
              </a:extLst>
            </p:cNvPr>
            <p:cNvSpPr/>
            <p:nvPr/>
          </p:nvSpPr>
          <p:spPr>
            <a:xfrm>
              <a:off x="10387526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4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DC14A91-66F5-49CA-B09F-C7F1D383BE25}"/>
                </a:ext>
              </a:extLst>
            </p:cNvPr>
            <p:cNvSpPr/>
            <p:nvPr/>
          </p:nvSpPr>
          <p:spPr>
            <a:xfrm>
              <a:off x="11037974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5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3B4A124-D429-42A4-AA4B-7FC45152C5DB}"/>
                </a:ext>
              </a:extLst>
            </p:cNvPr>
            <p:cNvSpPr/>
            <p:nvPr/>
          </p:nvSpPr>
          <p:spPr>
            <a:xfrm>
              <a:off x="11688426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6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1FCFAAC-C487-4CC8-8FB1-49B93BFA7974}"/>
                </a:ext>
              </a:extLst>
            </p:cNvPr>
            <p:cNvSpPr/>
            <p:nvPr/>
          </p:nvSpPr>
          <p:spPr>
            <a:xfrm>
              <a:off x="12338874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7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6609A70-5770-45D0-AC51-7033BD2AD7E3}"/>
                </a:ext>
              </a:extLst>
            </p:cNvPr>
            <p:cNvSpPr/>
            <p:nvPr/>
          </p:nvSpPr>
          <p:spPr>
            <a:xfrm>
              <a:off x="12989324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8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5966C4B-CE1B-4FED-9540-9F6AB2499F08}"/>
                </a:ext>
              </a:extLst>
            </p:cNvPr>
            <p:cNvSpPr/>
            <p:nvPr/>
          </p:nvSpPr>
          <p:spPr>
            <a:xfrm>
              <a:off x="13639773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9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72C910D-474D-4C62-BD2B-BA50D7D59F3B}"/>
                </a:ext>
              </a:extLst>
            </p:cNvPr>
            <p:cNvSpPr/>
            <p:nvPr/>
          </p:nvSpPr>
          <p:spPr>
            <a:xfrm>
              <a:off x="14290223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10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96E7336-0FD0-43B1-BE8A-6FB76EC8755C}"/>
                </a:ext>
              </a:extLst>
            </p:cNvPr>
            <p:cNvSpPr/>
            <p:nvPr/>
          </p:nvSpPr>
          <p:spPr>
            <a:xfrm>
              <a:off x="14940671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11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2B066D0-E90B-41DF-92AC-427973BE997B}"/>
                </a:ext>
              </a:extLst>
            </p:cNvPr>
            <p:cNvSpPr/>
            <p:nvPr/>
          </p:nvSpPr>
          <p:spPr>
            <a:xfrm>
              <a:off x="15591123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12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BF3B6B7-0843-4552-B73E-4BE0CE9075AF}"/>
                </a:ext>
              </a:extLst>
            </p:cNvPr>
            <p:cNvSpPr/>
            <p:nvPr/>
          </p:nvSpPr>
          <p:spPr>
            <a:xfrm>
              <a:off x="16241571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13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D493F29-B5F2-4B1B-A7DF-D53D433A33B0}"/>
                </a:ext>
              </a:extLst>
            </p:cNvPr>
            <p:cNvSpPr/>
            <p:nvPr/>
          </p:nvSpPr>
          <p:spPr>
            <a:xfrm>
              <a:off x="16892021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14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92680BD-F841-4C15-A9BC-EF6E5E61D3D4}"/>
                </a:ext>
              </a:extLst>
            </p:cNvPr>
            <p:cNvSpPr/>
            <p:nvPr/>
          </p:nvSpPr>
          <p:spPr>
            <a:xfrm>
              <a:off x="17542470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15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00CD97A-1301-4CB4-B4A4-19EE9F838B15}"/>
                </a:ext>
              </a:extLst>
            </p:cNvPr>
            <p:cNvSpPr/>
            <p:nvPr/>
          </p:nvSpPr>
          <p:spPr>
            <a:xfrm>
              <a:off x="18192920" y="9231945"/>
              <a:ext cx="650450" cy="425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16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C63541C-2E25-4495-B1FE-3AC7E0172AD8}"/>
                </a:ext>
              </a:extLst>
            </p:cNvPr>
            <p:cNvSpPr/>
            <p:nvPr/>
          </p:nvSpPr>
          <p:spPr>
            <a:xfrm>
              <a:off x="6469976" y="9231945"/>
              <a:ext cx="650450" cy="420556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29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BF98BD5-F9D3-4DDB-8A5F-363238214A4B}"/>
                </a:ext>
              </a:extLst>
            </p:cNvPr>
            <p:cNvSpPr/>
            <p:nvPr/>
          </p:nvSpPr>
          <p:spPr>
            <a:xfrm>
              <a:off x="5824860" y="9227534"/>
              <a:ext cx="650450" cy="429178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28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FEAE5B5-23FD-4B40-BB22-7AC9F1D7A423}"/>
                </a:ext>
              </a:extLst>
            </p:cNvPr>
            <p:cNvSpPr/>
            <p:nvPr/>
          </p:nvSpPr>
          <p:spPr>
            <a:xfrm>
              <a:off x="5179743" y="9231693"/>
              <a:ext cx="650450" cy="42420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27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5F17FE2-72F6-4E8B-BF77-EC3F52CFDC46}"/>
                </a:ext>
              </a:extLst>
            </p:cNvPr>
            <p:cNvSpPr/>
            <p:nvPr/>
          </p:nvSpPr>
          <p:spPr>
            <a:xfrm>
              <a:off x="3881574" y="9228692"/>
              <a:ext cx="650450" cy="42420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1600" dirty="0">
                  <a:solidFill>
                    <a:schemeClr val="tx1"/>
                  </a:solidFill>
                </a:rPr>
                <a:t>25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83DBE0A-279D-47F2-89C0-CECFB25C195F}"/>
                </a:ext>
              </a:extLst>
            </p:cNvPr>
            <p:cNvSpPr/>
            <p:nvPr/>
          </p:nvSpPr>
          <p:spPr>
            <a:xfrm>
              <a:off x="1322006" y="9230661"/>
              <a:ext cx="650450" cy="424206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21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2" name="TextBox 40">
            <a:extLst>
              <a:ext uri="{FF2B5EF4-FFF2-40B4-BE49-F238E27FC236}">
                <a16:creationId xmlns:a16="http://schemas.microsoft.com/office/drawing/2014/main" id="{18DEA8D3-155F-4AFA-A59C-C5DEC97D0576}"/>
              </a:ext>
            </a:extLst>
          </p:cNvPr>
          <p:cNvSpPr txBox="1"/>
          <p:nvPr/>
        </p:nvSpPr>
        <p:spPr>
          <a:xfrm flipH="1">
            <a:off x="-129224" y="4481169"/>
            <a:ext cx="106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Introduction of ASFV?</a:t>
            </a:r>
          </a:p>
        </p:txBody>
      </p:sp>
      <p:sp>
        <p:nvSpPr>
          <p:cNvPr id="114" name="TextBox 40">
            <a:extLst>
              <a:ext uri="{FF2B5EF4-FFF2-40B4-BE49-F238E27FC236}">
                <a16:creationId xmlns:a16="http://schemas.microsoft.com/office/drawing/2014/main" id="{F486526A-C1E1-49BE-8A45-D6D91EBE4C12}"/>
              </a:ext>
            </a:extLst>
          </p:cNvPr>
          <p:cNvSpPr txBox="1"/>
          <p:nvPr/>
        </p:nvSpPr>
        <p:spPr>
          <a:xfrm flipH="1">
            <a:off x="5580449" y="3859039"/>
            <a:ext cx="106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February 2021</a:t>
            </a:r>
          </a:p>
        </p:txBody>
      </p:sp>
      <p:cxnSp>
        <p:nvCxnSpPr>
          <p:cNvPr id="117" name="Straight Connector 44">
            <a:extLst>
              <a:ext uri="{FF2B5EF4-FFF2-40B4-BE49-F238E27FC236}">
                <a16:creationId xmlns:a16="http://schemas.microsoft.com/office/drawing/2014/main" id="{47D5D4DD-E726-4F40-96DB-6D34D3D689FC}"/>
              </a:ext>
            </a:extLst>
          </p:cNvPr>
          <p:cNvCxnSpPr>
            <a:cxnSpLocks/>
          </p:cNvCxnSpPr>
          <p:nvPr/>
        </p:nvCxnSpPr>
        <p:spPr>
          <a:xfrm flipH="1" flipV="1">
            <a:off x="261484" y="3870457"/>
            <a:ext cx="1" cy="555765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44">
            <a:extLst>
              <a:ext uri="{FF2B5EF4-FFF2-40B4-BE49-F238E27FC236}">
                <a16:creationId xmlns:a16="http://schemas.microsoft.com/office/drawing/2014/main" id="{48E2DF6F-462D-4F1C-8173-1B3D375BDBA0}"/>
              </a:ext>
            </a:extLst>
          </p:cNvPr>
          <p:cNvCxnSpPr>
            <a:cxnSpLocks/>
            <a:stCxn id="9" idx="2"/>
            <a:endCxn id="97" idx="0"/>
          </p:cNvCxnSpPr>
          <p:nvPr/>
        </p:nvCxnSpPr>
        <p:spPr>
          <a:xfrm>
            <a:off x="4867468" y="2254614"/>
            <a:ext cx="4284" cy="121928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44">
            <a:extLst>
              <a:ext uri="{FF2B5EF4-FFF2-40B4-BE49-F238E27FC236}">
                <a16:creationId xmlns:a16="http://schemas.microsoft.com/office/drawing/2014/main" id="{F7D35F02-5065-4388-B858-36EA53AC0F91}"/>
              </a:ext>
            </a:extLst>
          </p:cNvPr>
          <p:cNvCxnSpPr>
            <a:cxnSpLocks/>
          </p:cNvCxnSpPr>
          <p:nvPr/>
        </p:nvCxnSpPr>
        <p:spPr>
          <a:xfrm>
            <a:off x="6450440" y="3049136"/>
            <a:ext cx="0" cy="366102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0F4F8D7-81DF-4ACD-9128-5C895737F20A}"/>
              </a:ext>
            </a:extLst>
          </p:cNvPr>
          <p:cNvSpPr txBox="1"/>
          <p:nvPr/>
        </p:nvSpPr>
        <p:spPr>
          <a:xfrm flipH="1">
            <a:off x="10598507" y="2029130"/>
            <a:ext cx="16348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16 Feb, 2021</a:t>
            </a:r>
          </a:p>
          <a:p>
            <a:pPr algn="ctr"/>
            <a:r>
              <a:rPr lang="en-US" sz="1100" i="1" dirty="0"/>
              <a:t>Culling of pigs in the farm completed by AFCD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6CD94ED-FEE1-4551-A94A-62C85368DC2A}"/>
              </a:ext>
            </a:extLst>
          </p:cNvPr>
          <p:cNvSpPr/>
          <p:nvPr/>
        </p:nvSpPr>
        <p:spPr>
          <a:xfrm>
            <a:off x="6645860" y="3470733"/>
            <a:ext cx="390411" cy="30619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3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0F791D6-0CA3-44CD-AB1F-BF75B7E11CFA}"/>
              </a:ext>
            </a:extLst>
          </p:cNvPr>
          <p:cNvSpPr/>
          <p:nvPr/>
        </p:nvSpPr>
        <p:spPr>
          <a:xfrm>
            <a:off x="3511260" y="3473921"/>
            <a:ext cx="390411" cy="3039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26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D85B3AD-CFD9-45B2-8E6F-3BBD34C06DB7}"/>
              </a:ext>
            </a:extLst>
          </p:cNvPr>
          <p:cNvSpPr/>
          <p:nvPr/>
        </p:nvSpPr>
        <p:spPr>
          <a:xfrm>
            <a:off x="1961946" y="3470398"/>
            <a:ext cx="390411" cy="30856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22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28" name="Straight Connector 44">
            <a:extLst>
              <a:ext uri="{FF2B5EF4-FFF2-40B4-BE49-F238E27FC236}">
                <a16:creationId xmlns:a16="http://schemas.microsoft.com/office/drawing/2014/main" id="{935F3593-82C2-40F5-BF50-1795B65806C8}"/>
              </a:ext>
            </a:extLst>
          </p:cNvPr>
          <p:cNvCxnSpPr>
            <a:cxnSpLocks/>
          </p:cNvCxnSpPr>
          <p:nvPr/>
        </p:nvCxnSpPr>
        <p:spPr>
          <a:xfrm>
            <a:off x="11904026" y="2703136"/>
            <a:ext cx="0" cy="712102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C6BFA79-FF44-4080-BB92-AD6345C773CD}"/>
              </a:ext>
            </a:extLst>
          </p:cNvPr>
          <p:cNvSpPr txBox="1"/>
          <p:nvPr/>
        </p:nvSpPr>
        <p:spPr>
          <a:xfrm>
            <a:off x="2847975" y="494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0" name="Picture 10" descr="~b128873">
            <a:extLst>
              <a:ext uri="{FF2B5EF4-FFF2-40B4-BE49-F238E27FC236}">
                <a16:creationId xmlns:a16="http://schemas.microsoft.com/office/drawing/2014/main" id="{230F36A0-CB12-4106-AD3E-56F207C5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4601" r="14249" b="938"/>
          <a:stretch>
            <a:fillRect/>
          </a:stretch>
        </p:blipFill>
        <p:spPr bwMode="auto">
          <a:xfrm>
            <a:off x="4478036" y="4536498"/>
            <a:ext cx="26479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圖片 20" descr="C:\Users\JEREMY~1\AppData\Local\Temp\notesC7A056\~b348122.TMP">
            <a:extLst>
              <a:ext uri="{FF2B5EF4-FFF2-40B4-BE49-F238E27FC236}">
                <a16:creationId xmlns:a16="http://schemas.microsoft.com/office/drawing/2014/main" id="{250A8207-3E3D-402F-80B5-F16E3FE8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34" y="4525655"/>
            <a:ext cx="3065659" cy="206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F9E4FA8-92C7-428A-B563-BD64B973EF41}"/>
              </a:ext>
            </a:extLst>
          </p:cNvPr>
          <p:cNvSpPr/>
          <p:nvPr/>
        </p:nvSpPr>
        <p:spPr>
          <a:xfrm>
            <a:off x="2734626" y="3471871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24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D2685FC-D1FD-4EB3-975E-4037FB38D877}"/>
              </a:ext>
            </a:extLst>
          </p:cNvPr>
          <p:cNvSpPr/>
          <p:nvPr/>
        </p:nvSpPr>
        <p:spPr>
          <a:xfrm>
            <a:off x="2345647" y="3471559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23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C290622-7CF3-4742-ABDF-F8396F65479E}"/>
              </a:ext>
            </a:extLst>
          </p:cNvPr>
          <p:cNvSpPr/>
          <p:nvPr/>
        </p:nvSpPr>
        <p:spPr>
          <a:xfrm>
            <a:off x="1187450" y="3471558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20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2171DF5-9149-4348-BA47-CEAA7032FF50}"/>
              </a:ext>
            </a:extLst>
          </p:cNvPr>
          <p:cNvSpPr/>
          <p:nvPr/>
        </p:nvSpPr>
        <p:spPr>
          <a:xfrm>
            <a:off x="805825" y="3471557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19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81B2AE2-C305-44C9-9ABB-C7D3F9200A1F}"/>
              </a:ext>
            </a:extLst>
          </p:cNvPr>
          <p:cNvSpPr/>
          <p:nvPr/>
        </p:nvSpPr>
        <p:spPr>
          <a:xfrm>
            <a:off x="418208" y="3471556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18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C088C2B-84AF-40B9-916C-FD71C2F12F5E}"/>
              </a:ext>
            </a:extLst>
          </p:cNvPr>
          <p:cNvSpPr/>
          <p:nvPr/>
        </p:nvSpPr>
        <p:spPr>
          <a:xfrm>
            <a:off x="31323" y="3471555"/>
            <a:ext cx="390411" cy="30394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>
                <a:solidFill>
                  <a:schemeClr val="tx1"/>
                </a:solidFill>
              </a:rPr>
              <a:t>17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2" grpId="0"/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6F5E-2FE6-46F3-A239-38CD170A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Outbreak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43DD5-42F9-41FF-ACFC-887554DFD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050" y="1825625"/>
            <a:ext cx="8286750" cy="4351338"/>
          </a:xfrm>
        </p:spPr>
        <p:txBody>
          <a:bodyPr>
            <a:normAutofit/>
          </a:bodyPr>
          <a:lstStyle/>
          <a:p>
            <a:r>
              <a:rPr lang="en-US" dirty="0"/>
              <a:t>Before visit of the veterinarian (over 5 days)</a:t>
            </a:r>
          </a:p>
          <a:p>
            <a:pPr lvl="1"/>
            <a:r>
              <a:rPr lang="en-US" dirty="0"/>
              <a:t>Morbidity (clinical): 63 % (24/38)</a:t>
            </a:r>
          </a:p>
          <a:p>
            <a:pPr lvl="1"/>
            <a:r>
              <a:rPr lang="en-US" dirty="0"/>
              <a:t>Mortality: 11 % (4/38)</a:t>
            </a:r>
          </a:p>
          <a:p>
            <a:r>
              <a:rPr lang="en-US" dirty="0"/>
              <a:t>First signs: non specific (inappetence)</a:t>
            </a:r>
          </a:p>
          <a:p>
            <a:r>
              <a:rPr lang="en-US" dirty="0"/>
              <a:t>Fever, red and purple discoloration of extremities, respiratory symptoms</a:t>
            </a:r>
          </a:p>
          <a:p>
            <a:r>
              <a:rPr lang="en-US" dirty="0"/>
              <a:t>Genotype II, IGR (I73R-I329L) II variant, CVR-1, MGF-1 (IGR of MGF505 9R/10R), and serogroup 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13" descr="11022021 ASF pos pig - reddening of ears &amp; conjunctivitis">
            <a:extLst>
              <a:ext uri="{FF2B5EF4-FFF2-40B4-BE49-F238E27FC236}">
                <a16:creationId xmlns:a16="http://schemas.microsoft.com/office/drawing/2014/main" id="{892CC275-E5FE-47B3-B4C0-117E11EC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7"/>
          <a:stretch>
            <a:fillRect/>
          </a:stretch>
        </p:blipFill>
        <p:spPr bwMode="auto">
          <a:xfrm>
            <a:off x="116913" y="1350527"/>
            <a:ext cx="2583568" cy="177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11022021 ASF pos pig - hemorraghic mesenteric LN">
            <a:extLst>
              <a:ext uri="{FF2B5EF4-FFF2-40B4-BE49-F238E27FC236}">
                <a16:creationId xmlns:a16="http://schemas.microsoft.com/office/drawing/2014/main" id="{8C59F3AE-6C18-4FC6-BDAF-4F7FF7E0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19820" r="6306" b="3745"/>
          <a:stretch>
            <a:fillRect/>
          </a:stretch>
        </p:blipFill>
        <p:spPr bwMode="auto">
          <a:xfrm>
            <a:off x="116914" y="5006540"/>
            <a:ext cx="2583567" cy="188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F86AD6-E1BE-45C0-9A40-A81F7A8D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3" y="3103791"/>
            <a:ext cx="2583568" cy="19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58030-117C-4402-8037-AEB032DA5218}"/>
              </a:ext>
            </a:extLst>
          </p:cNvPr>
          <p:cNvSpPr txBox="1"/>
          <p:nvPr/>
        </p:nvSpPr>
        <p:spPr>
          <a:xfrm>
            <a:off x="4147" y="6569240"/>
            <a:ext cx="9207062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From Go et al. (under review): Investigation of the First African Swine Fever Outbreak in a Domestic Pig Farm in Hong Kong</a:t>
            </a:r>
            <a:endParaRPr lang="en-HK" sz="1400" i="1" dirty="0"/>
          </a:p>
        </p:txBody>
      </p:sp>
    </p:spTree>
    <p:extLst>
      <p:ext uri="{BB962C8B-B14F-4D97-AF65-F5344CB8AC3E}">
        <p14:creationId xmlns:p14="http://schemas.microsoft.com/office/powerpoint/2010/main" val="32470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218F-45F2-4B2F-B185-9642D5F8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 of the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E4D97-E90F-4E66-A58D-0A47F2DA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21" y="5078220"/>
            <a:ext cx="5092933" cy="1506511"/>
          </a:xfrm>
          <a:prstGeom prst="rect">
            <a:avLst/>
          </a:prstGeom>
        </p:spPr>
      </p:pic>
      <p:sp>
        <p:nvSpPr>
          <p:cNvPr id="43" name="AutoShape 45">
            <a:extLst>
              <a:ext uri="{FF2B5EF4-FFF2-40B4-BE49-F238E27FC236}">
                <a16:creationId xmlns:a16="http://schemas.microsoft.com/office/drawing/2014/main" id="{3137B321-68DD-4717-BDE2-69008247007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06513" y="1652588"/>
            <a:ext cx="907573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7">
            <a:extLst>
              <a:ext uri="{FF2B5EF4-FFF2-40B4-BE49-F238E27FC236}">
                <a16:creationId xmlns:a16="http://schemas.microsoft.com/office/drawing/2014/main" id="{20DE50B3-E262-4259-A604-011921DED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046288"/>
            <a:ext cx="3538537" cy="371475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44" name="Picture 48">
            <a:extLst>
              <a:ext uri="{FF2B5EF4-FFF2-40B4-BE49-F238E27FC236}">
                <a16:creationId xmlns:a16="http://schemas.microsoft.com/office/drawing/2014/main" id="{C0A64AC2-FBC8-4866-80CA-79A09C61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046288"/>
            <a:ext cx="3538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9">
            <a:extLst>
              <a:ext uri="{FF2B5EF4-FFF2-40B4-BE49-F238E27FC236}">
                <a16:creationId xmlns:a16="http://schemas.microsoft.com/office/drawing/2014/main" id="{6234F317-6433-42FB-AEEE-E62F824EC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046288"/>
            <a:ext cx="3538537" cy="371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5B80D9F1-AC1E-4B69-995B-56638BBE5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046288"/>
            <a:ext cx="5530850" cy="371475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47" name="Picture 51">
            <a:extLst>
              <a:ext uri="{FF2B5EF4-FFF2-40B4-BE49-F238E27FC236}">
                <a16:creationId xmlns:a16="http://schemas.microsoft.com/office/drawing/2014/main" id="{498AF9B7-B643-4928-AC27-0D8385A9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046288"/>
            <a:ext cx="5529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52">
            <a:extLst>
              <a:ext uri="{FF2B5EF4-FFF2-40B4-BE49-F238E27FC236}">
                <a16:creationId xmlns:a16="http://schemas.microsoft.com/office/drawing/2014/main" id="{B881E1FC-3715-41B2-9A8D-A27F75A4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046288"/>
            <a:ext cx="5530850" cy="371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3">
            <a:extLst>
              <a:ext uri="{FF2B5EF4-FFF2-40B4-BE49-F238E27FC236}">
                <a16:creationId xmlns:a16="http://schemas.microsoft.com/office/drawing/2014/main" id="{FBB66C4B-10D3-4D14-B7AB-23FB0F13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786063"/>
            <a:ext cx="3538537" cy="373063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0" name="Picture 54">
            <a:extLst>
              <a:ext uri="{FF2B5EF4-FFF2-40B4-BE49-F238E27FC236}">
                <a16:creationId xmlns:a16="http://schemas.microsoft.com/office/drawing/2014/main" id="{548A54F0-A2BB-4D54-99AB-D89ED49D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787651"/>
            <a:ext cx="35385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55">
            <a:extLst>
              <a:ext uri="{FF2B5EF4-FFF2-40B4-BE49-F238E27FC236}">
                <a16:creationId xmlns:a16="http://schemas.microsoft.com/office/drawing/2014/main" id="{C20F7EEE-6187-401C-A5E2-C88D5BF4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786063"/>
            <a:ext cx="3538537" cy="373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6">
            <a:extLst>
              <a:ext uri="{FF2B5EF4-FFF2-40B4-BE49-F238E27FC236}">
                <a16:creationId xmlns:a16="http://schemas.microsoft.com/office/drawing/2014/main" id="{955C9ADB-D979-48A0-8744-F32AAF9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787651"/>
            <a:ext cx="5530850" cy="373063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3" name="Picture 57">
            <a:extLst>
              <a:ext uri="{FF2B5EF4-FFF2-40B4-BE49-F238E27FC236}">
                <a16:creationId xmlns:a16="http://schemas.microsoft.com/office/drawing/2014/main" id="{8BC9D747-BEE0-4627-BF97-81B5B7B5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787651"/>
            <a:ext cx="5529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8">
            <a:extLst>
              <a:ext uri="{FF2B5EF4-FFF2-40B4-BE49-F238E27FC236}">
                <a16:creationId xmlns:a16="http://schemas.microsoft.com/office/drawing/2014/main" id="{2B6B9E92-5ECE-47CC-939C-EDF3C513F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787651"/>
            <a:ext cx="5530850" cy="373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9">
            <a:extLst>
              <a:ext uri="{FF2B5EF4-FFF2-40B4-BE49-F238E27FC236}">
                <a16:creationId xmlns:a16="http://schemas.microsoft.com/office/drawing/2014/main" id="{005382C8-C7F7-4D71-9A4C-A902CBAD1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4073526"/>
            <a:ext cx="3538537" cy="914400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6" name="Picture 60">
            <a:extLst>
              <a:ext uri="{FF2B5EF4-FFF2-40B4-BE49-F238E27FC236}">
                <a16:creationId xmlns:a16="http://schemas.microsoft.com/office/drawing/2014/main" id="{0781AA32-C19D-4A14-86F7-570BDE81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4073526"/>
            <a:ext cx="3538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61">
            <a:extLst>
              <a:ext uri="{FF2B5EF4-FFF2-40B4-BE49-F238E27FC236}">
                <a16:creationId xmlns:a16="http://schemas.microsoft.com/office/drawing/2014/main" id="{4048019C-D102-44A9-A7D0-CD89625B9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4073526"/>
            <a:ext cx="3538537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62">
            <a:extLst>
              <a:ext uri="{FF2B5EF4-FFF2-40B4-BE49-F238E27FC236}">
                <a16:creationId xmlns:a16="http://schemas.microsoft.com/office/drawing/2014/main" id="{49634287-C3D3-4EC7-9AA9-38D266AC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4073526"/>
            <a:ext cx="5530850" cy="914400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9" name="Picture 63">
            <a:extLst>
              <a:ext uri="{FF2B5EF4-FFF2-40B4-BE49-F238E27FC236}">
                <a16:creationId xmlns:a16="http://schemas.microsoft.com/office/drawing/2014/main" id="{4CE13E10-7AC0-4171-972F-638626CB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4073526"/>
            <a:ext cx="55292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64">
            <a:extLst>
              <a:ext uri="{FF2B5EF4-FFF2-40B4-BE49-F238E27FC236}">
                <a16:creationId xmlns:a16="http://schemas.microsoft.com/office/drawing/2014/main" id="{FDD72566-B207-4AB9-BA9B-1BA44EF8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4073526"/>
            <a:ext cx="553085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65">
            <a:extLst>
              <a:ext uri="{FF2B5EF4-FFF2-40B4-BE49-F238E27FC236}">
                <a16:creationId xmlns:a16="http://schemas.microsoft.com/office/drawing/2014/main" id="{2696388F-6C59-477F-BDC3-FB4D145A99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2046288"/>
            <a:ext cx="9069387" cy="0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66">
            <a:extLst>
              <a:ext uri="{FF2B5EF4-FFF2-40B4-BE49-F238E27FC236}">
                <a16:creationId xmlns:a16="http://schemas.microsoft.com/office/drawing/2014/main" id="{9F0080FC-ACF2-4F4F-8407-B28544F22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1674813"/>
            <a:ext cx="9069387" cy="0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67">
            <a:extLst>
              <a:ext uri="{FF2B5EF4-FFF2-40B4-BE49-F238E27FC236}">
                <a16:creationId xmlns:a16="http://schemas.microsoft.com/office/drawing/2014/main" id="{EBF2C3E6-DB3B-475D-8FA5-DE14BBBAF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4987926"/>
            <a:ext cx="9069387" cy="0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F97871F4-2420-4A3C-90AB-6F30261D7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717676"/>
            <a:ext cx="10382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Pathways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69">
            <a:extLst>
              <a:ext uri="{FF2B5EF4-FFF2-40B4-BE49-F238E27FC236}">
                <a16:creationId xmlns:a16="http://schemas.microsoft.com/office/drawing/2014/main" id="{8CA72B4F-F54B-4B37-B2BC-6846C09A8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363" y="1717676"/>
            <a:ext cx="9032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Findings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70">
            <a:extLst>
              <a:ext uri="{FF2B5EF4-FFF2-40B4-BE49-F238E27FC236}">
                <a16:creationId xmlns:a16="http://schemas.microsoft.com/office/drawing/2014/main" id="{4308986D-3819-4B9A-B1A2-50EF3F0CE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2090738"/>
            <a:ext cx="977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Wildboar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71">
            <a:extLst>
              <a:ext uri="{FF2B5EF4-FFF2-40B4-BE49-F238E27FC236}">
                <a16:creationId xmlns:a16="http://schemas.microsoft.com/office/drawing/2014/main" id="{CDF0F5CE-9CFC-4A49-9F93-0707E7260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2085976"/>
            <a:ext cx="50053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Surveillance dead boar (up to outbreak): Negative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72">
            <a:extLst>
              <a:ext uri="{FF2B5EF4-FFF2-40B4-BE49-F238E27FC236}">
                <a16:creationId xmlns:a16="http://schemas.microsoft.com/office/drawing/2014/main" id="{4098C90C-99F0-4C16-8D6B-8A42F5EAB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246221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Feed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96" name="Rectangle 73">
            <a:extLst>
              <a:ext uri="{FF2B5EF4-FFF2-40B4-BE49-F238E27FC236}">
                <a16:creationId xmlns:a16="http://schemas.microsoft.com/office/drawing/2014/main" id="{9F3BC4F6-D134-4F6E-ACFF-26C0B0D33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2459038"/>
            <a:ext cx="2395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ASFV in feed product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97" name="Rectangle 74">
            <a:extLst>
              <a:ext uri="{FF2B5EF4-FFF2-40B4-BE49-F238E27FC236}">
                <a16:creationId xmlns:a16="http://schemas.microsoft.com/office/drawing/2014/main" id="{B1CACB29-E364-4FDB-821A-F3EA010B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2830513"/>
            <a:ext cx="860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Live pig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98" name="Rectangle 75">
            <a:extLst>
              <a:ext uri="{FF2B5EF4-FFF2-40B4-BE49-F238E27FC236}">
                <a16:creationId xmlns:a16="http://schemas.microsoft.com/office/drawing/2014/main" id="{5CC07C5D-01DF-40C7-BE8C-90F934FB5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2830513"/>
            <a:ext cx="35702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Last introduction of pigs: 2019 (from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99" name="Rectangle 76">
            <a:extLst>
              <a:ext uri="{FF2B5EF4-FFF2-40B4-BE49-F238E27FC236}">
                <a16:creationId xmlns:a16="http://schemas.microsoft.com/office/drawing/2014/main" id="{4E73A38A-12B9-46AE-A9A4-28C2422FF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25" y="2830513"/>
            <a:ext cx="8540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Taiwan)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0" name="Rectangle 77">
            <a:extLst>
              <a:ext uri="{FF2B5EF4-FFF2-40B4-BE49-F238E27FC236}">
                <a16:creationId xmlns:a16="http://schemas.microsoft.com/office/drawing/2014/main" id="{B09B2E0F-9294-4215-8F54-B05AD3C8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3473451"/>
            <a:ext cx="17621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Fomites: Workers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1" name="Rectangle 78">
            <a:extLst>
              <a:ext uri="{FF2B5EF4-FFF2-40B4-BE49-F238E27FC236}">
                <a16:creationId xmlns:a16="http://schemas.microsoft.com/office/drawing/2014/main" id="{E037F759-2EE3-4039-833B-6B7EB1B5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3473451"/>
            <a:ext cx="1090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 family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3" name="Rectangle 79">
            <a:extLst>
              <a:ext uri="{FF2B5EF4-FFF2-40B4-BE49-F238E27FC236}">
                <a16:creationId xmlns:a16="http://schemas.microsoft.com/office/drawing/2014/main" id="{BAACF134-23D8-4999-A398-8C8D0B38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201988"/>
            <a:ext cx="163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Live on the farm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4" name="Rectangle 80">
            <a:extLst>
              <a:ext uri="{FF2B5EF4-FFF2-40B4-BE49-F238E27FC236}">
                <a16:creationId xmlns:a16="http://schemas.microsoft.com/office/drawing/2014/main" id="{85916257-93FA-4FCB-8F59-C488A0908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473451"/>
            <a:ext cx="2695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Environment ASFV negative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6" name="Rectangle 81">
            <a:extLst>
              <a:ext uri="{FF2B5EF4-FFF2-40B4-BE49-F238E27FC236}">
                <a16:creationId xmlns:a16="http://schemas.microsoft.com/office/drawing/2014/main" id="{0C0BEE40-E114-4308-841C-A5F9E47BA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748088"/>
            <a:ext cx="1927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Dad visited &gt;1y ago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7" name="Rectangle 82">
            <a:extLst>
              <a:ext uri="{FF2B5EF4-FFF2-40B4-BE49-F238E27FC236}">
                <a16:creationId xmlns:a16="http://schemas.microsoft.com/office/drawing/2014/main" id="{8D60776C-DF92-44B4-9633-8FA4B4488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4391026"/>
            <a:ext cx="1654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Fomites: Vehicle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09" name="Rectangle 83">
            <a:extLst>
              <a:ext uri="{FF2B5EF4-FFF2-40B4-BE49-F238E27FC236}">
                <a16:creationId xmlns:a16="http://schemas.microsoft.com/office/drawing/2014/main" id="{15BE4425-5742-4727-BA7D-1440DF9F3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116388"/>
            <a:ext cx="50307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Entrance: high pressure water hose with disinfectant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10" name="Rectangle 84">
            <a:extLst>
              <a:ext uri="{FF2B5EF4-FFF2-40B4-BE49-F238E27FC236}">
                <a16:creationId xmlns:a16="http://schemas.microsoft.com/office/drawing/2014/main" id="{C8E73B97-4711-4E13-A5CA-FB92F7673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391026"/>
            <a:ext cx="2622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Food: No other cases in HK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12" name="Rectangle 85">
            <a:extLst>
              <a:ext uri="{FF2B5EF4-FFF2-40B4-BE49-F238E27FC236}">
                <a16:creationId xmlns:a16="http://schemas.microsoft.com/office/drawing/2014/main" id="{8E4B4F52-DDF3-4A3C-93D2-3752BDEC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662488"/>
            <a:ext cx="57165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Pig to abattoir: ASFV detected 3 times from 2019 to 2021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35234C-38DF-4DAA-B033-BC90C18EF4B9}"/>
              </a:ext>
            </a:extLst>
          </p:cNvPr>
          <p:cNvSpPr txBox="1"/>
          <p:nvPr/>
        </p:nvSpPr>
        <p:spPr>
          <a:xfrm>
            <a:off x="4147" y="6569240"/>
            <a:ext cx="9207062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From Go et al. (under review): Investigation of the First African Swine Fever Outbreak in a Domestic Pig Farm in Hong Kong</a:t>
            </a:r>
            <a:endParaRPr lang="en-HK" sz="1400" i="1" dirty="0"/>
          </a:p>
        </p:txBody>
      </p:sp>
    </p:spTree>
    <p:extLst>
      <p:ext uri="{BB962C8B-B14F-4D97-AF65-F5344CB8AC3E}">
        <p14:creationId xmlns:p14="http://schemas.microsoft.com/office/powerpoint/2010/main" val="27031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4096" grpId="0"/>
      <p:bldP spid="4097" grpId="0"/>
      <p:bldP spid="4098" grpId="0"/>
      <p:bldP spid="4099" grpId="0"/>
      <p:bldP spid="4100" grpId="0"/>
      <p:bldP spid="4101" grpId="0"/>
      <p:bldP spid="4103" grpId="0"/>
      <p:bldP spid="4104" grpId="0"/>
      <p:bldP spid="4106" grpId="0"/>
      <p:bldP spid="4107" grpId="0"/>
      <p:bldP spid="4109" grpId="0"/>
      <p:bldP spid="4110" grpId="0"/>
      <p:bldP spid="4112" grpId="0"/>
    </p:bldLst>
  </p:timing>
</p:sld>
</file>

<file path=ppt/theme/theme1.xml><?xml version="1.0" encoding="utf-8"?>
<a:theme xmlns:a="http://schemas.openxmlformats.org/drawingml/2006/main" name="CityU_2020_colored">
  <a:themeElements>
    <a:clrScheme name="Custom 2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5B9BD5"/>
      </a:accent1>
      <a:accent2>
        <a:srgbClr val="C490AA"/>
      </a:accent2>
      <a:accent3>
        <a:srgbClr val="FC7264"/>
      </a:accent3>
      <a:accent4>
        <a:srgbClr val="CC1704"/>
      </a:accent4>
      <a:accent5>
        <a:srgbClr val="2F5496"/>
      </a:accent5>
      <a:accent6>
        <a:srgbClr val="ADB9CA"/>
      </a:accent6>
      <a:hlink>
        <a:srgbClr val="A32388"/>
      </a:hlink>
      <a:folHlink>
        <a:srgbClr val="517B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U_2020_colored" id="{6210BA47-A549-4D5F-A838-CF4DF39B5AEE}" vid="{F4E28D8F-6674-486C-820E-B9FEB4ACD848}"/>
    </a:ext>
  </a:extLst>
</a:theme>
</file>

<file path=ppt/theme/theme2.xml><?xml version="1.0" encoding="utf-8"?>
<a:theme xmlns:a="http://schemas.openxmlformats.org/drawingml/2006/main" name="JCC_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U 2020 template [Read-Only]" id="{B902EA1B-0589-40E8-A1DD-E8AD1B9EDF71}" vid="{0FF36B7C-9F87-44AD-96DD-D902E93B31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alPresentation xmlns="e357bd84-b6d4-42ee-b8e4-ba03c7c10af9">true</OralPresentation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66BBE5-611F-4C53-9772-556B8A5C9CCF}"/>
</file>

<file path=customXml/itemProps2.xml><?xml version="1.0" encoding="utf-8"?>
<ds:datastoreItem xmlns:ds="http://schemas.openxmlformats.org/officeDocument/2006/customXml" ds:itemID="{EEAFE55F-9E11-45CD-82DB-28D0018ED0CA}"/>
</file>

<file path=customXml/itemProps3.xml><?xml version="1.0" encoding="utf-8"?>
<ds:datastoreItem xmlns:ds="http://schemas.openxmlformats.org/officeDocument/2006/customXml" ds:itemID="{19ABAD44-5733-4DBE-895B-6C25DAEF3ECB}"/>
</file>

<file path=docProps/app.xml><?xml version="1.0" encoding="utf-8"?>
<Properties xmlns="http://schemas.openxmlformats.org/officeDocument/2006/extended-properties" xmlns:vt="http://schemas.openxmlformats.org/officeDocument/2006/docPropsVTypes">
  <Template>CityU_2020_colored</Template>
  <TotalTime>1455</TotalTime>
  <Words>1421</Words>
  <Application>Microsoft Office PowerPoint</Application>
  <PresentationFormat>Widescreen</PresentationFormat>
  <Paragraphs>204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CityU_2020_colored</vt:lpstr>
      <vt:lpstr>JCC_16_9</vt:lpstr>
      <vt:lpstr>Epidemiological situation of African swine fever in Asia</vt:lpstr>
      <vt:lpstr>ASF outbreaks reported in 2018-2020</vt:lpstr>
      <vt:lpstr>ASF outbreaks reported in 2021 and 2022</vt:lpstr>
      <vt:lpstr>Wildlife interface</vt:lpstr>
      <vt:lpstr>Wildlife interface</vt:lpstr>
      <vt:lpstr>Domestic pig production in Asia</vt:lpstr>
      <vt:lpstr>First case in domestic pigs in Hong Kong (2021)</vt:lpstr>
      <vt:lpstr>Outbreak investigation</vt:lpstr>
      <vt:lpstr>Hypotheses of the source</vt:lpstr>
      <vt:lpstr>Cross-border risk assessment training (2021)</vt:lpstr>
      <vt:lpstr>Surveillance, prevention and control</vt:lpstr>
      <vt:lpstr>Improvement of biosecurity</vt:lpstr>
      <vt:lpstr>Compartmentalisation and clean-chain approach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African Swine Fever</dc:title>
  <dc:creator>Dr. Anne Conan</dc:creator>
  <cp:lastModifiedBy>Dr. Anne Conan</cp:lastModifiedBy>
  <cp:revision>52</cp:revision>
  <dcterms:created xsi:type="dcterms:W3CDTF">2023-01-30T01:00:50Z</dcterms:created>
  <dcterms:modified xsi:type="dcterms:W3CDTF">2023-02-03T13:17:30Z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0x01010077E49C6273058F4D94DF0ABA7DF59315</vt:lpwstr>
  </property>
</Properties>
</file>